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5" r:id="rId2"/>
    <p:sldId id="303" r:id="rId3"/>
    <p:sldId id="302" r:id="rId4"/>
    <p:sldId id="256" r:id="rId5"/>
    <p:sldId id="259" r:id="rId6"/>
    <p:sldId id="264" r:id="rId7"/>
    <p:sldId id="304" r:id="rId8"/>
    <p:sldId id="263" r:id="rId9"/>
    <p:sldId id="265" r:id="rId10"/>
    <p:sldId id="266" r:id="rId11"/>
    <p:sldId id="319" r:id="rId12"/>
    <p:sldId id="262" r:id="rId13"/>
    <p:sldId id="326" r:id="rId14"/>
    <p:sldId id="324" r:id="rId15"/>
    <p:sldId id="308" r:id="rId16"/>
    <p:sldId id="320" r:id="rId17"/>
    <p:sldId id="316" r:id="rId18"/>
    <p:sldId id="328" r:id="rId19"/>
    <p:sldId id="310" r:id="rId20"/>
    <p:sldId id="313" r:id="rId21"/>
    <p:sldId id="314" r:id="rId22"/>
    <p:sldId id="322" r:id="rId23"/>
    <p:sldId id="327" r:id="rId24"/>
    <p:sldId id="317" r:id="rId25"/>
    <p:sldId id="323" r:id="rId26"/>
    <p:sldId id="311" r:id="rId27"/>
    <p:sldId id="318" r:id="rId28"/>
    <p:sldId id="3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CA6469-DC16-4EB0-BEFF-CCC3C1F6F9F9}" v="189" dt="2025-05-19T10:18:51.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5"/>
  </p:normalViewPr>
  <p:slideViewPr>
    <p:cSldViewPr snapToGrid="0">
      <p:cViewPr varScale="1">
        <p:scale>
          <a:sx n="47" d="100"/>
          <a:sy n="47" d="100"/>
        </p:scale>
        <p:origin x="141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2E80E-465B-40B5-9C44-AC041BAA9BD2}" type="datetimeFigureOut">
              <a:rPr lang="en-ZA" smtClean="0"/>
              <a:t>2025/06/10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0AF1C-81F6-4711-BF6C-ED34A0780F1E}" type="slidenum">
              <a:rPr lang="en-ZA" smtClean="0"/>
              <a:t>‹#›</a:t>
            </a:fld>
            <a:endParaRPr lang="en-ZA"/>
          </a:p>
        </p:txBody>
      </p:sp>
    </p:spTree>
    <p:extLst>
      <p:ext uri="{BB962C8B-B14F-4D97-AF65-F5344CB8AC3E}">
        <p14:creationId xmlns:p14="http://schemas.microsoft.com/office/powerpoint/2010/main" val="156170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DCB4-EF61-CB9F-44ED-63960CF8BD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56F4FDFC-7DDC-1096-1063-F234140F6B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70317BA-CA0A-953A-34A6-6365A4B20FAD}"/>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5" name="Footer Placeholder 4">
            <a:extLst>
              <a:ext uri="{FF2B5EF4-FFF2-40B4-BE49-F238E27FC236}">
                <a16:creationId xmlns:a16="http://schemas.microsoft.com/office/drawing/2014/main" id="{0F92E714-0E88-1F46-574C-832A0E335CF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25D5B41-CFA2-D4AD-3822-47593C7F34EA}"/>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206190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626D5-C672-2F1F-0E77-22C0A39DE23E}"/>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6FA60D2-704B-342C-FEB6-CA02F607D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BB1D768-6C1A-7700-525F-053F13413C06}"/>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5" name="Footer Placeholder 4">
            <a:extLst>
              <a:ext uri="{FF2B5EF4-FFF2-40B4-BE49-F238E27FC236}">
                <a16:creationId xmlns:a16="http://schemas.microsoft.com/office/drawing/2014/main" id="{0EA037A3-77A3-2377-3289-79CA197FD55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58A713B-D3B2-FC10-F940-132A0F6F6CD8}"/>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1093261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7E524-8E5F-A4E9-20CE-5E52079B15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934280A-2297-C1F8-AA58-2EBD9A03DE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8F3849-1225-4679-1666-B2E0139700EC}"/>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5" name="Footer Placeholder 4">
            <a:extLst>
              <a:ext uri="{FF2B5EF4-FFF2-40B4-BE49-F238E27FC236}">
                <a16:creationId xmlns:a16="http://schemas.microsoft.com/office/drawing/2014/main" id="{E6E6B320-30B0-0D1C-E99A-7CC80CD81DB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C112755-893B-B544-1C0F-98E6DBCF848F}"/>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203957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23D1-7D08-53A1-FEF7-9A2D04D3F4C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422334A-24F7-E80E-9D60-0444F0355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072960D-84A6-0A2D-C4A4-6881AAE68BDC}"/>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5" name="Footer Placeholder 4">
            <a:extLst>
              <a:ext uri="{FF2B5EF4-FFF2-40B4-BE49-F238E27FC236}">
                <a16:creationId xmlns:a16="http://schemas.microsoft.com/office/drawing/2014/main" id="{9BEB7172-13BE-6E6B-1BB0-DB99CC78627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766BBBA-5950-B839-FE49-712DACDD4722}"/>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421905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511D-5F9C-758A-41CD-2B30DEABD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A220BCD3-DD11-E0BF-BA86-67B3F8ED65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CFC1E1-B53E-B7B7-41FA-6B5647AA8897}"/>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5" name="Footer Placeholder 4">
            <a:extLst>
              <a:ext uri="{FF2B5EF4-FFF2-40B4-BE49-F238E27FC236}">
                <a16:creationId xmlns:a16="http://schemas.microsoft.com/office/drawing/2014/main" id="{2AA1DF3A-983E-88EE-8BEF-6A67E10CD85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64700FE-DB39-7725-2676-4040285032D9}"/>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3280586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4BB2-942F-D1D5-0B60-0C70F9903B3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2A6BD04-C1E8-A24F-D1D2-7015DCB087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FD27555-808C-A7BB-9E5E-9C4BF13F0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D4A0BDD-078F-C6DB-E64E-072C5C56F1D1}"/>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6" name="Footer Placeholder 5">
            <a:extLst>
              <a:ext uri="{FF2B5EF4-FFF2-40B4-BE49-F238E27FC236}">
                <a16:creationId xmlns:a16="http://schemas.microsoft.com/office/drawing/2014/main" id="{B8788E65-21B1-0DFB-0204-6BCEF3E993A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7E49495-D2EA-7094-C995-C852F33CD065}"/>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333219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3140-1572-553E-1636-72134C9628E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C9D2A8C-81AB-F4F1-3816-D94E728B37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D0C1A-BD2E-EEB9-BB70-734B04064D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F6AB0EA-B185-C657-8C21-B71323DC14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ED3424-D686-95F3-DEE0-8143734FB7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0DEEA71C-7DBC-5EAD-397D-0C292DE6F4B2}"/>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8" name="Footer Placeholder 7">
            <a:extLst>
              <a:ext uri="{FF2B5EF4-FFF2-40B4-BE49-F238E27FC236}">
                <a16:creationId xmlns:a16="http://schemas.microsoft.com/office/drawing/2014/main" id="{54647DF5-1B3C-8A67-EA63-DC2A7736A0B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AB94879-9F5A-D8F5-0D21-5317E8616E63}"/>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26394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C8A5-889E-CF13-0D14-B050B3A135A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1FE9914-475B-3588-43BF-17FDDAB4AB82}"/>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4" name="Footer Placeholder 3">
            <a:extLst>
              <a:ext uri="{FF2B5EF4-FFF2-40B4-BE49-F238E27FC236}">
                <a16:creationId xmlns:a16="http://schemas.microsoft.com/office/drawing/2014/main" id="{834A648A-4E65-C4EE-BA3C-56203CC6F22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63F45D3-3155-BDD1-6CD4-FAAF37382D7F}"/>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362407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6251B-5DE5-6EE4-8685-7B89BE539DE2}"/>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3" name="Footer Placeholder 2">
            <a:extLst>
              <a:ext uri="{FF2B5EF4-FFF2-40B4-BE49-F238E27FC236}">
                <a16:creationId xmlns:a16="http://schemas.microsoft.com/office/drawing/2014/main" id="{109B8F56-C9F4-7F1A-4144-9C406BB23ECF}"/>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598EB855-C9B1-E812-B383-6E36DC063241}"/>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252291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66B8-3C64-EDC3-BA1B-7DE3A3826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66DD963-DB12-B340-C40A-84B12B60CE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BCF4DAE0-5E01-4A81-7FF4-ADFB52163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B8032-C6F6-A626-02EF-1AAF233A1B04}"/>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6" name="Footer Placeholder 5">
            <a:extLst>
              <a:ext uri="{FF2B5EF4-FFF2-40B4-BE49-F238E27FC236}">
                <a16:creationId xmlns:a16="http://schemas.microsoft.com/office/drawing/2014/main" id="{C99D699B-CA4E-CAED-1D6A-BEEB97F04C1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3AD9843-3629-DCE9-E3BC-4B1218FD5053}"/>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396950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1036-46FA-40A6-2D0C-3616E15C2B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FFFB59E-7AE7-2E7A-6EEB-7981AEE83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C74219F-0762-49A0-2F42-308B2017F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6C28-A61F-0405-CB47-F6859EB8C046}"/>
              </a:ext>
            </a:extLst>
          </p:cNvPr>
          <p:cNvSpPr>
            <a:spLocks noGrp="1"/>
          </p:cNvSpPr>
          <p:nvPr>
            <p:ph type="dt" sz="half" idx="10"/>
          </p:nvPr>
        </p:nvSpPr>
        <p:spPr/>
        <p:txBody>
          <a:bodyPr/>
          <a:lstStyle/>
          <a:p>
            <a:fld id="{6E96FAA3-5FF9-4223-BC14-82C3A824B48A}" type="datetimeFigureOut">
              <a:rPr lang="en-ZA" smtClean="0"/>
              <a:t>2025/06/10</a:t>
            </a:fld>
            <a:endParaRPr lang="en-ZA"/>
          </a:p>
        </p:txBody>
      </p:sp>
      <p:sp>
        <p:nvSpPr>
          <p:cNvPr id="6" name="Footer Placeholder 5">
            <a:extLst>
              <a:ext uri="{FF2B5EF4-FFF2-40B4-BE49-F238E27FC236}">
                <a16:creationId xmlns:a16="http://schemas.microsoft.com/office/drawing/2014/main" id="{7CE5CDBE-E2A1-79E4-FFF7-0A2C362728A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3DBE095-D0DD-47BE-503D-2DD9B6B9E8F8}"/>
              </a:ext>
            </a:extLst>
          </p:cNvPr>
          <p:cNvSpPr>
            <a:spLocks noGrp="1"/>
          </p:cNvSpPr>
          <p:nvPr>
            <p:ph type="sldNum" sz="quarter" idx="12"/>
          </p:nvPr>
        </p:nvSpPr>
        <p:spPr/>
        <p:txBody>
          <a:bodyPr/>
          <a:lstStyle/>
          <a:p>
            <a:fld id="{57F082D5-D82C-4FBB-BC5B-0380D3D368FD}" type="slidenum">
              <a:rPr lang="en-ZA" smtClean="0"/>
              <a:t>‹#›</a:t>
            </a:fld>
            <a:endParaRPr lang="en-ZA"/>
          </a:p>
        </p:txBody>
      </p:sp>
    </p:spTree>
    <p:extLst>
      <p:ext uri="{BB962C8B-B14F-4D97-AF65-F5344CB8AC3E}">
        <p14:creationId xmlns:p14="http://schemas.microsoft.com/office/powerpoint/2010/main" val="55579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355968-B715-FEA6-F07B-E326EE700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B29EB63-0D53-72AE-4701-0DDA939E3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E5198F0-8F62-01A5-0C76-162000F6F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96FAA3-5FF9-4223-BC14-82C3A824B48A}" type="datetimeFigureOut">
              <a:rPr lang="en-ZA" smtClean="0"/>
              <a:t>2025/06/10</a:t>
            </a:fld>
            <a:endParaRPr lang="en-ZA"/>
          </a:p>
        </p:txBody>
      </p:sp>
      <p:sp>
        <p:nvSpPr>
          <p:cNvPr id="5" name="Footer Placeholder 4">
            <a:extLst>
              <a:ext uri="{FF2B5EF4-FFF2-40B4-BE49-F238E27FC236}">
                <a16:creationId xmlns:a16="http://schemas.microsoft.com/office/drawing/2014/main" id="{E80D7BDB-0FB5-3D62-311C-DE8BF5552E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1570140C-A375-DC6C-98D8-0045DA0BE1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F082D5-D82C-4FBB-BC5B-0380D3D368FD}" type="slidenum">
              <a:rPr lang="en-ZA" smtClean="0"/>
              <a:t>‹#›</a:t>
            </a:fld>
            <a:endParaRPr lang="en-ZA"/>
          </a:p>
        </p:txBody>
      </p:sp>
    </p:spTree>
    <p:extLst>
      <p:ext uri="{BB962C8B-B14F-4D97-AF65-F5344CB8AC3E}">
        <p14:creationId xmlns:p14="http://schemas.microsoft.com/office/powerpoint/2010/main" val="1372401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mathys@sllaw.co.za"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7SvMfZApa-c?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A85619E-59AB-4E59-8DD1-77D17FCB33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6150" cy="6858000"/>
          </a:xfrm>
          <a:custGeom>
            <a:avLst/>
            <a:gdLst>
              <a:gd name="connsiteX0" fmla="*/ 0 w 7579856"/>
              <a:gd name="connsiteY0" fmla="*/ 0 h 6858000"/>
              <a:gd name="connsiteX1" fmla="*/ 7579856 w 7579856"/>
              <a:gd name="connsiteY1" fmla="*/ 0 h 6858000"/>
              <a:gd name="connsiteX2" fmla="*/ 7470504 w 7579856"/>
              <a:gd name="connsiteY2" fmla="*/ 260102 h 6858000"/>
              <a:gd name="connsiteX3" fmla="*/ 7382971 w 7579856"/>
              <a:gd name="connsiteY3" fmla="*/ 293939 h 6858000"/>
              <a:gd name="connsiteX4" fmla="*/ 7424315 w 7579856"/>
              <a:gd name="connsiteY4" fmla="*/ 333533 h 6858000"/>
              <a:gd name="connsiteX5" fmla="*/ 7371566 w 7579856"/>
              <a:gd name="connsiteY5" fmla="*/ 479678 h 6858000"/>
              <a:gd name="connsiteX6" fmla="*/ 7333409 w 7579856"/>
              <a:gd name="connsiteY6" fmla="*/ 639474 h 6858000"/>
              <a:gd name="connsiteX7" fmla="*/ 7277592 w 7579856"/>
              <a:gd name="connsiteY7" fmla="*/ 752461 h 6858000"/>
              <a:gd name="connsiteX8" fmla="*/ 7168002 w 7579856"/>
              <a:gd name="connsiteY8" fmla="*/ 908523 h 6858000"/>
              <a:gd name="connsiteX9" fmla="*/ 6878697 w 7579856"/>
              <a:gd name="connsiteY9" fmla="*/ 1346641 h 6858000"/>
              <a:gd name="connsiteX10" fmla="*/ 6794992 w 7579856"/>
              <a:gd name="connsiteY10" fmla="*/ 1562952 h 6858000"/>
              <a:gd name="connsiteX11" fmla="*/ 6734639 w 7579856"/>
              <a:gd name="connsiteY11" fmla="*/ 1920622 h 6858000"/>
              <a:gd name="connsiteX12" fmla="*/ 6730519 w 7579856"/>
              <a:gd name="connsiteY12" fmla="*/ 2097872 h 6858000"/>
              <a:gd name="connsiteX13" fmla="*/ 6705894 w 7579856"/>
              <a:gd name="connsiteY13" fmla="*/ 2420416 h 6858000"/>
              <a:gd name="connsiteX14" fmla="*/ 6683705 w 7579856"/>
              <a:gd name="connsiteY14" fmla="*/ 2654677 h 6858000"/>
              <a:gd name="connsiteX15" fmla="*/ 6638423 w 7579856"/>
              <a:gd name="connsiteY15" fmla="*/ 2846969 h 6858000"/>
              <a:gd name="connsiteX16" fmla="*/ 6553674 w 7579856"/>
              <a:gd name="connsiteY16" fmla="*/ 3101886 h 6858000"/>
              <a:gd name="connsiteX17" fmla="*/ 6511102 w 7579856"/>
              <a:gd name="connsiteY17" fmla="*/ 3227971 h 6858000"/>
              <a:gd name="connsiteX18" fmla="*/ 6492768 w 7579856"/>
              <a:gd name="connsiteY18" fmla="*/ 3410007 h 6858000"/>
              <a:gd name="connsiteX19" fmla="*/ 6483278 w 7579856"/>
              <a:gd name="connsiteY19" fmla="*/ 3413112 h 6858000"/>
              <a:gd name="connsiteX20" fmla="*/ 6457853 w 7579856"/>
              <a:gd name="connsiteY20" fmla="*/ 3475597 h 6858000"/>
              <a:gd name="connsiteX21" fmla="*/ 6410459 w 7579856"/>
              <a:gd name="connsiteY21" fmla="*/ 3726672 h 6858000"/>
              <a:gd name="connsiteX22" fmla="*/ 6359621 w 7579856"/>
              <a:gd name="connsiteY22" fmla="*/ 3847892 h 6858000"/>
              <a:gd name="connsiteX23" fmla="*/ 6334856 w 7579856"/>
              <a:gd name="connsiteY23" fmla="*/ 3885724 h 6858000"/>
              <a:gd name="connsiteX24" fmla="*/ 6293786 w 7579856"/>
              <a:gd name="connsiteY24" fmla="*/ 3949434 h 6858000"/>
              <a:gd name="connsiteX25" fmla="*/ 6245606 w 7579856"/>
              <a:gd name="connsiteY25" fmla="*/ 3999200 h 6858000"/>
              <a:gd name="connsiteX26" fmla="*/ 6141951 w 7579856"/>
              <a:gd name="connsiteY26" fmla="*/ 4086732 h 6858000"/>
              <a:gd name="connsiteX27" fmla="*/ 6078664 w 7579856"/>
              <a:gd name="connsiteY27" fmla="*/ 4186250 h 6858000"/>
              <a:gd name="connsiteX28" fmla="*/ 6022393 w 7579856"/>
              <a:gd name="connsiteY28" fmla="*/ 4256032 h 6858000"/>
              <a:gd name="connsiteX29" fmla="*/ 5948407 w 7579856"/>
              <a:gd name="connsiteY29" fmla="*/ 4384326 h 6858000"/>
              <a:gd name="connsiteX30" fmla="*/ 5876649 w 7579856"/>
              <a:gd name="connsiteY30" fmla="*/ 4557747 h 6858000"/>
              <a:gd name="connsiteX31" fmla="*/ 5843760 w 7579856"/>
              <a:gd name="connsiteY31" fmla="*/ 4628455 h 6858000"/>
              <a:gd name="connsiteX32" fmla="*/ 5770009 w 7579856"/>
              <a:gd name="connsiteY32" fmla="*/ 4708689 h 6858000"/>
              <a:gd name="connsiteX33" fmla="*/ 5725056 w 7579856"/>
              <a:gd name="connsiteY33" fmla="*/ 4751553 h 6858000"/>
              <a:gd name="connsiteX34" fmla="*/ 5673106 w 7579856"/>
              <a:gd name="connsiteY34" fmla="*/ 4803022 h 6858000"/>
              <a:gd name="connsiteX35" fmla="*/ 5646635 w 7579856"/>
              <a:gd name="connsiteY35" fmla="*/ 4918486 h 6858000"/>
              <a:gd name="connsiteX36" fmla="*/ 5632308 w 7579856"/>
              <a:gd name="connsiteY36" fmla="*/ 5003261 h 6858000"/>
              <a:gd name="connsiteX37" fmla="*/ 5600041 w 7579856"/>
              <a:gd name="connsiteY37" fmla="*/ 5126502 h 6858000"/>
              <a:gd name="connsiteX38" fmla="*/ 5593786 w 7579856"/>
              <a:gd name="connsiteY38" fmla="*/ 5183759 h 6858000"/>
              <a:gd name="connsiteX39" fmla="*/ 5566847 w 7579856"/>
              <a:gd name="connsiteY39" fmla="*/ 5283130 h 6858000"/>
              <a:gd name="connsiteX40" fmla="*/ 5545211 w 7579856"/>
              <a:gd name="connsiteY40" fmla="*/ 5391620 h 6858000"/>
              <a:gd name="connsiteX41" fmla="*/ 5504490 w 7579856"/>
              <a:gd name="connsiteY41" fmla="*/ 5443028 h 6858000"/>
              <a:gd name="connsiteX42" fmla="*/ 5495036 w 7579856"/>
              <a:gd name="connsiteY42" fmla="*/ 5535042 h 6858000"/>
              <a:gd name="connsiteX43" fmla="*/ 5481653 w 7579856"/>
              <a:gd name="connsiteY43" fmla="*/ 5579759 h 6858000"/>
              <a:gd name="connsiteX44" fmla="*/ 5453795 w 7579856"/>
              <a:gd name="connsiteY44" fmla="*/ 5665992 h 6858000"/>
              <a:gd name="connsiteX45" fmla="*/ 5417837 w 7579856"/>
              <a:gd name="connsiteY45" fmla="*/ 5741729 h 6858000"/>
              <a:gd name="connsiteX46" fmla="*/ 5398588 w 7579856"/>
              <a:gd name="connsiteY46" fmla="*/ 5893367 h 6858000"/>
              <a:gd name="connsiteX47" fmla="*/ 5412427 w 7579856"/>
              <a:gd name="connsiteY47" fmla="*/ 5943796 h 6858000"/>
              <a:gd name="connsiteX48" fmla="*/ 5400101 w 7579856"/>
              <a:gd name="connsiteY48" fmla="*/ 6000335 h 6858000"/>
              <a:gd name="connsiteX49" fmla="*/ 5408124 w 7579856"/>
              <a:gd name="connsiteY49" fmla="*/ 6055832 h 6858000"/>
              <a:gd name="connsiteX50" fmla="*/ 5382772 w 7579856"/>
              <a:gd name="connsiteY50" fmla="*/ 6106527 h 6858000"/>
              <a:gd name="connsiteX51" fmla="*/ 5354118 w 7579856"/>
              <a:gd name="connsiteY51" fmla="*/ 6177715 h 6858000"/>
              <a:gd name="connsiteX52" fmla="*/ 5352724 w 7579856"/>
              <a:gd name="connsiteY52" fmla="*/ 6231835 h 6858000"/>
              <a:gd name="connsiteX53" fmla="*/ 5314801 w 7579856"/>
              <a:gd name="connsiteY53" fmla="*/ 6378377 h 6858000"/>
              <a:gd name="connsiteX54" fmla="*/ 5346289 w 7579856"/>
              <a:gd name="connsiteY54" fmla="*/ 6531204 h 6858000"/>
              <a:gd name="connsiteX55" fmla="*/ 5296493 w 7579856"/>
              <a:gd name="connsiteY55" fmla="*/ 6828948 h 6858000"/>
              <a:gd name="connsiteX56" fmla="*/ 5299149 w 7579856"/>
              <a:gd name="connsiteY56" fmla="*/ 6850700 h 6858000"/>
              <a:gd name="connsiteX57" fmla="*/ 5293995 w 7579856"/>
              <a:gd name="connsiteY57" fmla="*/ 6858000 h 6858000"/>
              <a:gd name="connsiteX58" fmla="*/ 0 w 7579856"/>
              <a:gd name="connsiteY58" fmla="*/ 6858000 h 6858000"/>
              <a:gd name="connsiteX0" fmla="*/ 0 w 7579856"/>
              <a:gd name="connsiteY0" fmla="*/ 0 h 6858000"/>
              <a:gd name="connsiteX1" fmla="*/ 7579856 w 7579856"/>
              <a:gd name="connsiteY1" fmla="*/ 0 h 6858000"/>
              <a:gd name="connsiteX2" fmla="*/ 7470504 w 7579856"/>
              <a:gd name="connsiteY2" fmla="*/ 260102 h 6858000"/>
              <a:gd name="connsiteX3" fmla="*/ 7382971 w 7579856"/>
              <a:gd name="connsiteY3" fmla="*/ 293939 h 6858000"/>
              <a:gd name="connsiteX4" fmla="*/ 7371566 w 7579856"/>
              <a:gd name="connsiteY4" fmla="*/ 479678 h 6858000"/>
              <a:gd name="connsiteX5" fmla="*/ 7333409 w 7579856"/>
              <a:gd name="connsiteY5" fmla="*/ 639474 h 6858000"/>
              <a:gd name="connsiteX6" fmla="*/ 7277592 w 7579856"/>
              <a:gd name="connsiteY6" fmla="*/ 752461 h 6858000"/>
              <a:gd name="connsiteX7" fmla="*/ 7168002 w 7579856"/>
              <a:gd name="connsiteY7" fmla="*/ 908523 h 6858000"/>
              <a:gd name="connsiteX8" fmla="*/ 6878697 w 7579856"/>
              <a:gd name="connsiteY8" fmla="*/ 1346641 h 6858000"/>
              <a:gd name="connsiteX9" fmla="*/ 6794992 w 7579856"/>
              <a:gd name="connsiteY9" fmla="*/ 1562952 h 6858000"/>
              <a:gd name="connsiteX10" fmla="*/ 6734639 w 7579856"/>
              <a:gd name="connsiteY10" fmla="*/ 1920622 h 6858000"/>
              <a:gd name="connsiteX11" fmla="*/ 6730519 w 7579856"/>
              <a:gd name="connsiteY11" fmla="*/ 2097872 h 6858000"/>
              <a:gd name="connsiteX12" fmla="*/ 6705894 w 7579856"/>
              <a:gd name="connsiteY12" fmla="*/ 2420416 h 6858000"/>
              <a:gd name="connsiteX13" fmla="*/ 6683705 w 7579856"/>
              <a:gd name="connsiteY13" fmla="*/ 2654677 h 6858000"/>
              <a:gd name="connsiteX14" fmla="*/ 6638423 w 7579856"/>
              <a:gd name="connsiteY14" fmla="*/ 2846969 h 6858000"/>
              <a:gd name="connsiteX15" fmla="*/ 6553674 w 7579856"/>
              <a:gd name="connsiteY15" fmla="*/ 3101886 h 6858000"/>
              <a:gd name="connsiteX16" fmla="*/ 6511102 w 7579856"/>
              <a:gd name="connsiteY16" fmla="*/ 3227971 h 6858000"/>
              <a:gd name="connsiteX17" fmla="*/ 6492768 w 7579856"/>
              <a:gd name="connsiteY17" fmla="*/ 3410007 h 6858000"/>
              <a:gd name="connsiteX18" fmla="*/ 6483278 w 7579856"/>
              <a:gd name="connsiteY18" fmla="*/ 3413112 h 6858000"/>
              <a:gd name="connsiteX19" fmla="*/ 6457853 w 7579856"/>
              <a:gd name="connsiteY19" fmla="*/ 3475597 h 6858000"/>
              <a:gd name="connsiteX20" fmla="*/ 6410459 w 7579856"/>
              <a:gd name="connsiteY20" fmla="*/ 3726672 h 6858000"/>
              <a:gd name="connsiteX21" fmla="*/ 6359621 w 7579856"/>
              <a:gd name="connsiteY21" fmla="*/ 3847892 h 6858000"/>
              <a:gd name="connsiteX22" fmla="*/ 6334856 w 7579856"/>
              <a:gd name="connsiteY22" fmla="*/ 3885724 h 6858000"/>
              <a:gd name="connsiteX23" fmla="*/ 6293786 w 7579856"/>
              <a:gd name="connsiteY23" fmla="*/ 3949434 h 6858000"/>
              <a:gd name="connsiteX24" fmla="*/ 6245606 w 7579856"/>
              <a:gd name="connsiteY24" fmla="*/ 3999200 h 6858000"/>
              <a:gd name="connsiteX25" fmla="*/ 6141951 w 7579856"/>
              <a:gd name="connsiteY25" fmla="*/ 4086732 h 6858000"/>
              <a:gd name="connsiteX26" fmla="*/ 6078664 w 7579856"/>
              <a:gd name="connsiteY26" fmla="*/ 4186250 h 6858000"/>
              <a:gd name="connsiteX27" fmla="*/ 6022393 w 7579856"/>
              <a:gd name="connsiteY27" fmla="*/ 4256032 h 6858000"/>
              <a:gd name="connsiteX28" fmla="*/ 5948407 w 7579856"/>
              <a:gd name="connsiteY28" fmla="*/ 4384326 h 6858000"/>
              <a:gd name="connsiteX29" fmla="*/ 5876649 w 7579856"/>
              <a:gd name="connsiteY29" fmla="*/ 4557747 h 6858000"/>
              <a:gd name="connsiteX30" fmla="*/ 5843760 w 7579856"/>
              <a:gd name="connsiteY30" fmla="*/ 4628455 h 6858000"/>
              <a:gd name="connsiteX31" fmla="*/ 5770009 w 7579856"/>
              <a:gd name="connsiteY31" fmla="*/ 4708689 h 6858000"/>
              <a:gd name="connsiteX32" fmla="*/ 5725056 w 7579856"/>
              <a:gd name="connsiteY32" fmla="*/ 4751553 h 6858000"/>
              <a:gd name="connsiteX33" fmla="*/ 5673106 w 7579856"/>
              <a:gd name="connsiteY33" fmla="*/ 4803022 h 6858000"/>
              <a:gd name="connsiteX34" fmla="*/ 5646635 w 7579856"/>
              <a:gd name="connsiteY34" fmla="*/ 4918486 h 6858000"/>
              <a:gd name="connsiteX35" fmla="*/ 5632308 w 7579856"/>
              <a:gd name="connsiteY35" fmla="*/ 5003261 h 6858000"/>
              <a:gd name="connsiteX36" fmla="*/ 5600041 w 7579856"/>
              <a:gd name="connsiteY36" fmla="*/ 5126502 h 6858000"/>
              <a:gd name="connsiteX37" fmla="*/ 5593786 w 7579856"/>
              <a:gd name="connsiteY37" fmla="*/ 5183759 h 6858000"/>
              <a:gd name="connsiteX38" fmla="*/ 5566847 w 7579856"/>
              <a:gd name="connsiteY38" fmla="*/ 5283130 h 6858000"/>
              <a:gd name="connsiteX39" fmla="*/ 5545211 w 7579856"/>
              <a:gd name="connsiteY39" fmla="*/ 5391620 h 6858000"/>
              <a:gd name="connsiteX40" fmla="*/ 5504490 w 7579856"/>
              <a:gd name="connsiteY40" fmla="*/ 5443028 h 6858000"/>
              <a:gd name="connsiteX41" fmla="*/ 5495036 w 7579856"/>
              <a:gd name="connsiteY41" fmla="*/ 5535042 h 6858000"/>
              <a:gd name="connsiteX42" fmla="*/ 5481653 w 7579856"/>
              <a:gd name="connsiteY42" fmla="*/ 5579759 h 6858000"/>
              <a:gd name="connsiteX43" fmla="*/ 5453795 w 7579856"/>
              <a:gd name="connsiteY43" fmla="*/ 5665992 h 6858000"/>
              <a:gd name="connsiteX44" fmla="*/ 5417837 w 7579856"/>
              <a:gd name="connsiteY44" fmla="*/ 5741729 h 6858000"/>
              <a:gd name="connsiteX45" fmla="*/ 5398588 w 7579856"/>
              <a:gd name="connsiteY45" fmla="*/ 5893367 h 6858000"/>
              <a:gd name="connsiteX46" fmla="*/ 5412427 w 7579856"/>
              <a:gd name="connsiteY46" fmla="*/ 5943796 h 6858000"/>
              <a:gd name="connsiteX47" fmla="*/ 5400101 w 7579856"/>
              <a:gd name="connsiteY47" fmla="*/ 6000335 h 6858000"/>
              <a:gd name="connsiteX48" fmla="*/ 5408124 w 7579856"/>
              <a:gd name="connsiteY48" fmla="*/ 6055832 h 6858000"/>
              <a:gd name="connsiteX49" fmla="*/ 5382772 w 7579856"/>
              <a:gd name="connsiteY49" fmla="*/ 6106527 h 6858000"/>
              <a:gd name="connsiteX50" fmla="*/ 5354118 w 7579856"/>
              <a:gd name="connsiteY50" fmla="*/ 6177715 h 6858000"/>
              <a:gd name="connsiteX51" fmla="*/ 5352724 w 7579856"/>
              <a:gd name="connsiteY51" fmla="*/ 6231835 h 6858000"/>
              <a:gd name="connsiteX52" fmla="*/ 5314801 w 7579856"/>
              <a:gd name="connsiteY52" fmla="*/ 6378377 h 6858000"/>
              <a:gd name="connsiteX53" fmla="*/ 5346289 w 7579856"/>
              <a:gd name="connsiteY53" fmla="*/ 6531204 h 6858000"/>
              <a:gd name="connsiteX54" fmla="*/ 5296493 w 7579856"/>
              <a:gd name="connsiteY54" fmla="*/ 6828948 h 6858000"/>
              <a:gd name="connsiteX55" fmla="*/ 5299149 w 7579856"/>
              <a:gd name="connsiteY55" fmla="*/ 6850700 h 6858000"/>
              <a:gd name="connsiteX56" fmla="*/ 5293995 w 7579856"/>
              <a:gd name="connsiteY56" fmla="*/ 6858000 h 6858000"/>
              <a:gd name="connsiteX57" fmla="*/ 0 w 7579856"/>
              <a:gd name="connsiteY57" fmla="*/ 6858000 h 6858000"/>
              <a:gd name="connsiteX58" fmla="*/ 0 w 7579856"/>
              <a:gd name="connsiteY58" fmla="*/ 0 h 6858000"/>
              <a:gd name="connsiteX0" fmla="*/ 0 w 7579856"/>
              <a:gd name="connsiteY0" fmla="*/ 0 h 6858000"/>
              <a:gd name="connsiteX1" fmla="*/ 7579856 w 7579856"/>
              <a:gd name="connsiteY1" fmla="*/ 0 h 6858000"/>
              <a:gd name="connsiteX2" fmla="*/ 7470504 w 7579856"/>
              <a:gd name="connsiteY2" fmla="*/ 260102 h 6858000"/>
              <a:gd name="connsiteX3" fmla="*/ 7393573 w 7579856"/>
              <a:gd name="connsiteY3" fmla="*/ 399956 h 6858000"/>
              <a:gd name="connsiteX4" fmla="*/ 7371566 w 7579856"/>
              <a:gd name="connsiteY4" fmla="*/ 479678 h 6858000"/>
              <a:gd name="connsiteX5" fmla="*/ 7333409 w 7579856"/>
              <a:gd name="connsiteY5" fmla="*/ 639474 h 6858000"/>
              <a:gd name="connsiteX6" fmla="*/ 7277592 w 7579856"/>
              <a:gd name="connsiteY6" fmla="*/ 752461 h 6858000"/>
              <a:gd name="connsiteX7" fmla="*/ 7168002 w 7579856"/>
              <a:gd name="connsiteY7" fmla="*/ 908523 h 6858000"/>
              <a:gd name="connsiteX8" fmla="*/ 6878697 w 7579856"/>
              <a:gd name="connsiteY8" fmla="*/ 1346641 h 6858000"/>
              <a:gd name="connsiteX9" fmla="*/ 6794992 w 7579856"/>
              <a:gd name="connsiteY9" fmla="*/ 1562952 h 6858000"/>
              <a:gd name="connsiteX10" fmla="*/ 6734639 w 7579856"/>
              <a:gd name="connsiteY10" fmla="*/ 1920622 h 6858000"/>
              <a:gd name="connsiteX11" fmla="*/ 6730519 w 7579856"/>
              <a:gd name="connsiteY11" fmla="*/ 2097872 h 6858000"/>
              <a:gd name="connsiteX12" fmla="*/ 6705894 w 7579856"/>
              <a:gd name="connsiteY12" fmla="*/ 2420416 h 6858000"/>
              <a:gd name="connsiteX13" fmla="*/ 6683705 w 7579856"/>
              <a:gd name="connsiteY13" fmla="*/ 2654677 h 6858000"/>
              <a:gd name="connsiteX14" fmla="*/ 6638423 w 7579856"/>
              <a:gd name="connsiteY14" fmla="*/ 2846969 h 6858000"/>
              <a:gd name="connsiteX15" fmla="*/ 6553674 w 7579856"/>
              <a:gd name="connsiteY15" fmla="*/ 3101886 h 6858000"/>
              <a:gd name="connsiteX16" fmla="*/ 6511102 w 7579856"/>
              <a:gd name="connsiteY16" fmla="*/ 3227971 h 6858000"/>
              <a:gd name="connsiteX17" fmla="*/ 6492768 w 7579856"/>
              <a:gd name="connsiteY17" fmla="*/ 3410007 h 6858000"/>
              <a:gd name="connsiteX18" fmla="*/ 6483278 w 7579856"/>
              <a:gd name="connsiteY18" fmla="*/ 3413112 h 6858000"/>
              <a:gd name="connsiteX19" fmla="*/ 6457853 w 7579856"/>
              <a:gd name="connsiteY19" fmla="*/ 3475597 h 6858000"/>
              <a:gd name="connsiteX20" fmla="*/ 6410459 w 7579856"/>
              <a:gd name="connsiteY20" fmla="*/ 3726672 h 6858000"/>
              <a:gd name="connsiteX21" fmla="*/ 6359621 w 7579856"/>
              <a:gd name="connsiteY21" fmla="*/ 3847892 h 6858000"/>
              <a:gd name="connsiteX22" fmla="*/ 6334856 w 7579856"/>
              <a:gd name="connsiteY22" fmla="*/ 3885724 h 6858000"/>
              <a:gd name="connsiteX23" fmla="*/ 6293786 w 7579856"/>
              <a:gd name="connsiteY23" fmla="*/ 3949434 h 6858000"/>
              <a:gd name="connsiteX24" fmla="*/ 6245606 w 7579856"/>
              <a:gd name="connsiteY24" fmla="*/ 3999200 h 6858000"/>
              <a:gd name="connsiteX25" fmla="*/ 6141951 w 7579856"/>
              <a:gd name="connsiteY25" fmla="*/ 4086732 h 6858000"/>
              <a:gd name="connsiteX26" fmla="*/ 6078664 w 7579856"/>
              <a:gd name="connsiteY26" fmla="*/ 4186250 h 6858000"/>
              <a:gd name="connsiteX27" fmla="*/ 6022393 w 7579856"/>
              <a:gd name="connsiteY27" fmla="*/ 4256032 h 6858000"/>
              <a:gd name="connsiteX28" fmla="*/ 5948407 w 7579856"/>
              <a:gd name="connsiteY28" fmla="*/ 4384326 h 6858000"/>
              <a:gd name="connsiteX29" fmla="*/ 5876649 w 7579856"/>
              <a:gd name="connsiteY29" fmla="*/ 4557747 h 6858000"/>
              <a:gd name="connsiteX30" fmla="*/ 5843760 w 7579856"/>
              <a:gd name="connsiteY30" fmla="*/ 4628455 h 6858000"/>
              <a:gd name="connsiteX31" fmla="*/ 5770009 w 7579856"/>
              <a:gd name="connsiteY31" fmla="*/ 4708689 h 6858000"/>
              <a:gd name="connsiteX32" fmla="*/ 5725056 w 7579856"/>
              <a:gd name="connsiteY32" fmla="*/ 4751553 h 6858000"/>
              <a:gd name="connsiteX33" fmla="*/ 5673106 w 7579856"/>
              <a:gd name="connsiteY33" fmla="*/ 4803022 h 6858000"/>
              <a:gd name="connsiteX34" fmla="*/ 5646635 w 7579856"/>
              <a:gd name="connsiteY34" fmla="*/ 4918486 h 6858000"/>
              <a:gd name="connsiteX35" fmla="*/ 5632308 w 7579856"/>
              <a:gd name="connsiteY35" fmla="*/ 5003261 h 6858000"/>
              <a:gd name="connsiteX36" fmla="*/ 5600041 w 7579856"/>
              <a:gd name="connsiteY36" fmla="*/ 5126502 h 6858000"/>
              <a:gd name="connsiteX37" fmla="*/ 5593786 w 7579856"/>
              <a:gd name="connsiteY37" fmla="*/ 5183759 h 6858000"/>
              <a:gd name="connsiteX38" fmla="*/ 5566847 w 7579856"/>
              <a:gd name="connsiteY38" fmla="*/ 5283130 h 6858000"/>
              <a:gd name="connsiteX39" fmla="*/ 5545211 w 7579856"/>
              <a:gd name="connsiteY39" fmla="*/ 5391620 h 6858000"/>
              <a:gd name="connsiteX40" fmla="*/ 5504490 w 7579856"/>
              <a:gd name="connsiteY40" fmla="*/ 5443028 h 6858000"/>
              <a:gd name="connsiteX41" fmla="*/ 5495036 w 7579856"/>
              <a:gd name="connsiteY41" fmla="*/ 5535042 h 6858000"/>
              <a:gd name="connsiteX42" fmla="*/ 5481653 w 7579856"/>
              <a:gd name="connsiteY42" fmla="*/ 5579759 h 6858000"/>
              <a:gd name="connsiteX43" fmla="*/ 5453795 w 7579856"/>
              <a:gd name="connsiteY43" fmla="*/ 5665992 h 6858000"/>
              <a:gd name="connsiteX44" fmla="*/ 5417837 w 7579856"/>
              <a:gd name="connsiteY44" fmla="*/ 5741729 h 6858000"/>
              <a:gd name="connsiteX45" fmla="*/ 5398588 w 7579856"/>
              <a:gd name="connsiteY45" fmla="*/ 5893367 h 6858000"/>
              <a:gd name="connsiteX46" fmla="*/ 5412427 w 7579856"/>
              <a:gd name="connsiteY46" fmla="*/ 5943796 h 6858000"/>
              <a:gd name="connsiteX47" fmla="*/ 5400101 w 7579856"/>
              <a:gd name="connsiteY47" fmla="*/ 6000335 h 6858000"/>
              <a:gd name="connsiteX48" fmla="*/ 5408124 w 7579856"/>
              <a:gd name="connsiteY48" fmla="*/ 6055832 h 6858000"/>
              <a:gd name="connsiteX49" fmla="*/ 5382772 w 7579856"/>
              <a:gd name="connsiteY49" fmla="*/ 6106527 h 6858000"/>
              <a:gd name="connsiteX50" fmla="*/ 5354118 w 7579856"/>
              <a:gd name="connsiteY50" fmla="*/ 6177715 h 6858000"/>
              <a:gd name="connsiteX51" fmla="*/ 5352724 w 7579856"/>
              <a:gd name="connsiteY51" fmla="*/ 6231835 h 6858000"/>
              <a:gd name="connsiteX52" fmla="*/ 5314801 w 7579856"/>
              <a:gd name="connsiteY52" fmla="*/ 6378377 h 6858000"/>
              <a:gd name="connsiteX53" fmla="*/ 5346289 w 7579856"/>
              <a:gd name="connsiteY53" fmla="*/ 6531204 h 6858000"/>
              <a:gd name="connsiteX54" fmla="*/ 5296493 w 7579856"/>
              <a:gd name="connsiteY54" fmla="*/ 6828948 h 6858000"/>
              <a:gd name="connsiteX55" fmla="*/ 5299149 w 7579856"/>
              <a:gd name="connsiteY55" fmla="*/ 6850700 h 6858000"/>
              <a:gd name="connsiteX56" fmla="*/ 5293995 w 7579856"/>
              <a:gd name="connsiteY56" fmla="*/ 6858000 h 6858000"/>
              <a:gd name="connsiteX57" fmla="*/ 0 w 7579856"/>
              <a:gd name="connsiteY57" fmla="*/ 6858000 h 6858000"/>
              <a:gd name="connsiteX58" fmla="*/ 0 w 7579856"/>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579856" h="6858000">
                <a:moveTo>
                  <a:pt x="0" y="0"/>
                </a:moveTo>
                <a:lnTo>
                  <a:pt x="7579856" y="0"/>
                </a:lnTo>
                <a:lnTo>
                  <a:pt x="7470504" y="260102"/>
                </a:lnTo>
                <a:cubicBezTo>
                  <a:pt x="7461630" y="268839"/>
                  <a:pt x="7394342" y="394464"/>
                  <a:pt x="7393573" y="399956"/>
                </a:cubicBezTo>
                <a:cubicBezTo>
                  <a:pt x="7377083" y="436552"/>
                  <a:pt x="7379826" y="422089"/>
                  <a:pt x="7371566" y="479678"/>
                </a:cubicBezTo>
                <a:cubicBezTo>
                  <a:pt x="7375726" y="514866"/>
                  <a:pt x="7314090" y="538026"/>
                  <a:pt x="7333409" y="639474"/>
                </a:cubicBezTo>
                <a:cubicBezTo>
                  <a:pt x="7304030" y="645989"/>
                  <a:pt x="7277305" y="734514"/>
                  <a:pt x="7277592" y="752461"/>
                </a:cubicBezTo>
                <a:cubicBezTo>
                  <a:pt x="7263957" y="826326"/>
                  <a:pt x="7190549" y="831933"/>
                  <a:pt x="7168002" y="908523"/>
                </a:cubicBezTo>
                <a:cubicBezTo>
                  <a:pt x="7159192" y="1017987"/>
                  <a:pt x="6881131" y="1275734"/>
                  <a:pt x="6878697" y="1346641"/>
                </a:cubicBezTo>
                <a:cubicBezTo>
                  <a:pt x="6857377" y="1450976"/>
                  <a:pt x="6800249" y="1488570"/>
                  <a:pt x="6794992" y="1562952"/>
                </a:cubicBezTo>
                <a:cubicBezTo>
                  <a:pt x="6777186" y="1744477"/>
                  <a:pt x="6752997" y="1733417"/>
                  <a:pt x="6734639" y="1920622"/>
                </a:cubicBezTo>
                <a:cubicBezTo>
                  <a:pt x="6723638" y="2037344"/>
                  <a:pt x="6741520" y="1981150"/>
                  <a:pt x="6730519" y="2097872"/>
                </a:cubicBezTo>
                <a:lnTo>
                  <a:pt x="6705894" y="2420416"/>
                </a:lnTo>
                <a:cubicBezTo>
                  <a:pt x="6699729" y="2429580"/>
                  <a:pt x="6687282" y="2640728"/>
                  <a:pt x="6683705" y="2654677"/>
                </a:cubicBezTo>
                <a:cubicBezTo>
                  <a:pt x="6659846" y="2709901"/>
                  <a:pt x="6664499" y="2789595"/>
                  <a:pt x="6638423" y="2846969"/>
                </a:cubicBezTo>
                <a:cubicBezTo>
                  <a:pt x="6619172" y="2849418"/>
                  <a:pt x="6569554" y="3118422"/>
                  <a:pt x="6553674" y="3101886"/>
                </a:cubicBezTo>
                <a:cubicBezTo>
                  <a:pt x="6557982" y="3144969"/>
                  <a:pt x="6529319" y="3203242"/>
                  <a:pt x="6511102" y="3227971"/>
                </a:cubicBezTo>
                <a:cubicBezTo>
                  <a:pt x="6488937" y="3278163"/>
                  <a:pt x="6507177" y="3372316"/>
                  <a:pt x="6492768" y="3410007"/>
                </a:cubicBezTo>
                <a:cubicBezTo>
                  <a:pt x="6489589" y="3410402"/>
                  <a:pt x="6486392" y="3411447"/>
                  <a:pt x="6483278" y="3413112"/>
                </a:cubicBezTo>
                <a:cubicBezTo>
                  <a:pt x="6465197" y="3422775"/>
                  <a:pt x="6453811" y="3450753"/>
                  <a:pt x="6457853" y="3475597"/>
                </a:cubicBezTo>
                <a:cubicBezTo>
                  <a:pt x="6460183" y="3580433"/>
                  <a:pt x="6430321" y="3652787"/>
                  <a:pt x="6410459" y="3726672"/>
                </a:cubicBezTo>
                <a:cubicBezTo>
                  <a:pt x="6384227" y="3807490"/>
                  <a:pt x="6365561" y="3727296"/>
                  <a:pt x="6359621" y="3847892"/>
                </a:cubicBezTo>
                <a:cubicBezTo>
                  <a:pt x="6342065" y="3848387"/>
                  <a:pt x="6336582" y="3860219"/>
                  <a:pt x="6334856" y="3885724"/>
                </a:cubicBezTo>
                <a:cubicBezTo>
                  <a:pt x="6321106" y="3924250"/>
                  <a:pt x="6288462" y="3896248"/>
                  <a:pt x="6293786" y="3949434"/>
                </a:cubicBezTo>
                <a:lnTo>
                  <a:pt x="6245606" y="3999200"/>
                </a:lnTo>
                <a:cubicBezTo>
                  <a:pt x="6252452" y="3999667"/>
                  <a:pt x="6147291" y="4071013"/>
                  <a:pt x="6141951" y="4086732"/>
                </a:cubicBezTo>
                <a:lnTo>
                  <a:pt x="6078664" y="4186250"/>
                </a:lnTo>
                <a:cubicBezTo>
                  <a:pt x="6043445" y="4216806"/>
                  <a:pt x="6044102" y="4223020"/>
                  <a:pt x="6022393" y="4256032"/>
                </a:cubicBezTo>
                <a:cubicBezTo>
                  <a:pt x="6000683" y="4289045"/>
                  <a:pt x="6004124" y="4308922"/>
                  <a:pt x="5948407" y="4384326"/>
                </a:cubicBezTo>
                <a:cubicBezTo>
                  <a:pt x="5917508" y="4413425"/>
                  <a:pt x="5922990" y="4499081"/>
                  <a:pt x="5876649" y="4557747"/>
                </a:cubicBezTo>
                <a:cubicBezTo>
                  <a:pt x="5858396" y="4553894"/>
                  <a:pt x="5841562" y="4597689"/>
                  <a:pt x="5843760" y="4628455"/>
                </a:cubicBezTo>
                <a:lnTo>
                  <a:pt x="5770009" y="4708689"/>
                </a:lnTo>
                <a:cubicBezTo>
                  <a:pt x="5744628" y="4703789"/>
                  <a:pt x="5756788" y="4718752"/>
                  <a:pt x="5725056" y="4751553"/>
                </a:cubicBezTo>
                <a:cubicBezTo>
                  <a:pt x="5704052" y="4760054"/>
                  <a:pt x="5698443" y="4778037"/>
                  <a:pt x="5673106" y="4803022"/>
                </a:cubicBezTo>
                <a:cubicBezTo>
                  <a:pt x="5653325" y="4810967"/>
                  <a:pt x="5666864" y="4896812"/>
                  <a:pt x="5646635" y="4918486"/>
                </a:cubicBezTo>
                <a:cubicBezTo>
                  <a:pt x="5631909" y="4941605"/>
                  <a:pt x="5659196" y="4943736"/>
                  <a:pt x="5632308" y="5003261"/>
                </a:cubicBezTo>
                <a:cubicBezTo>
                  <a:pt x="5612112" y="5060835"/>
                  <a:pt x="5619821" y="5064904"/>
                  <a:pt x="5600041" y="5126502"/>
                </a:cubicBezTo>
                <a:cubicBezTo>
                  <a:pt x="5586116" y="5167992"/>
                  <a:pt x="5601826" y="5161046"/>
                  <a:pt x="5593786" y="5183759"/>
                </a:cubicBezTo>
                <a:cubicBezTo>
                  <a:pt x="5561334" y="5210589"/>
                  <a:pt x="5598993" y="5264555"/>
                  <a:pt x="5566847" y="5283130"/>
                </a:cubicBezTo>
                <a:lnTo>
                  <a:pt x="5545211" y="5391620"/>
                </a:lnTo>
                <a:lnTo>
                  <a:pt x="5504490" y="5443028"/>
                </a:lnTo>
                <a:cubicBezTo>
                  <a:pt x="5494192" y="5459332"/>
                  <a:pt x="5499256" y="5522813"/>
                  <a:pt x="5495036" y="5535042"/>
                </a:cubicBezTo>
                <a:cubicBezTo>
                  <a:pt x="5479787" y="5537507"/>
                  <a:pt x="5482184" y="5553460"/>
                  <a:pt x="5481653" y="5579759"/>
                </a:cubicBezTo>
                <a:cubicBezTo>
                  <a:pt x="5471160" y="5620723"/>
                  <a:pt x="5461279" y="5625872"/>
                  <a:pt x="5453795" y="5665992"/>
                </a:cubicBezTo>
                <a:cubicBezTo>
                  <a:pt x="5424217" y="5715929"/>
                  <a:pt x="5429438" y="5686607"/>
                  <a:pt x="5417837" y="5741729"/>
                </a:cubicBezTo>
                <a:cubicBezTo>
                  <a:pt x="5401590" y="5774002"/>
                  <a:pt x="5420077" y="5829059"/>
                  <a:pt x="5398588" y="5893367"/>
                </a:cubicBezTo>
                <a:cubicBezTo>
                  <a:pt x="5382045" y="5933309"/>
                  <a:pt x="5422284" y="5921390"/>
                  <a:pt x="5412427" y="5943796"/>
                </a:cubicBezTo>
                <a:lnTo>
                  <a:pt x="5400101" y="6000335"/>
                </a:lnTo>
                <a:lnTo>
                  <a:pt x="5408124" y="6055832"/>
                </a:lnTo>
                <a:cubicBezTo>
                  <a:pt x="5410319" y="6059068"/>
                  <a:pt x="5377455" y="6104819"/>
                  <a:pt x="5382772" y="6106527"/>
                </a:cubicBezTo>
                <a:lnTo>
                  <a:pt x="5354118" y="6177715"/>
                </a:lnTo>
                <a:cubicBezTo>
                  <a:pt x="5353654" y="6195756"/>
                  <a:pt x="5353188" y="6213795"/>
                  <a:pt x="5352724" y="6231835"/>
                </a:cubicBezTo>
                <a:lnTo>
                  <a:pt x="5314801" y="6378377"/>
                </a:lnTo>
                <a:cubicBezTo>
                  <a:pt x="5286767" y="6424906"/>
                  <a:pt x="5363614" y="6441657"/>
                  <a:pt x="5346289" y="6531204"/>
                </a:cubicBezTo>
                <a:cubicBezTo>
                  <a:pt x="5336370" y="6605939"/>
                  <a:pt x="5310363" y="6768382"/>
                  <a:pt x="5296493" y="6828948"/>
                </a:cubicBezTo>
                <a:cubicBezTo>
                  <a:pt x="5300217" y="6838357"/>
                  <a:pt x="5300699" y="6845216"/>
                  <a:pt x="5299149" y="6850700"/>
                </a:cubicBezTo>
                <a:lnTo>
                  <a:pt x="5293995" y="6858000"/>
                </a:lnTo>
                <a:lnTo>
                  <a:pt x="0" y="6858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C77177B-CB07-4199-4F0C-909EAABF95B1}"/>
              </a:ext>
            </a:extLst>
          </p:cNvPr>
          <p:cNvSpPr>
            <a:spLocks noGrp="1"/>
          </p:cNvSpPr>
          <p:nvPr>
            <p:ph type="ctrTitle"/>
          </p:nvPr>
        </p:nvSpPr>
        <p:spPr>
          <a:xfrm>
            <a:off x="391046" y="1395084"/>
            <a:ext cx="4177259" cy="4409998"/>
          </a:xfrm>
        </p:spPr>
        <p:txBody>
          <a:bodyPr>
            <a:normAutofit/>
          </a:bodyPr>
          <a:lstStyle/>
          <a:p>
            <a:r>
              <a:rPr lang="en-ZA" sz="7300" b="1" dirty="0">
                <a:solidFill>
                  <a:schemeClr val="tx1">
                    <a:lumMod val="85000"/>
                    <a:lumOff val="15000"/>
                  </a:schemeClr>
                </a:solidFill>
              </a:rPr>
              <a:t>Let your legacy live on </a:t>
            </a:r>
            <a:br>
              <a:rPr lang="en-ZA" b="1" dirty="0">
                <a:solidFill>
                  <a:schemeClr val="tx1">
                    <a:lumMod val="85000"/>
                    <a:lumOff val="15000"/>
                  </a:schemeClr>
                </a:solidFill>
              </a:rPr>
            </a:br>
            <a:endParaRPr lang="en-ZA" sz="3600" dirty="0">
              <a:solidFill>
                <a:schemeClr val="tx1">
                  <a:lumMod val="85000"/>
                  <a:lumOff val="15000"/>
                </a:schemeClr>
              </a:solidFill>
            </a:endParaRPr>
          </a:p>
        </p:txBody>
      </p:sp>
      <p:sp>
        <p:nvSpPr>
          <p:cNvPr id="29" name="Freeform: Shape 28">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350" y="618119"/>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6">
            <a:extLst>
              <a:ext uri="{FF2B5EF4-FFF2-40B4-BE49-F238E27FC236}">
                <a16:creationId xmlns:a16="http://schemas.microsoft.com/office/drawing/2014/main" id="{11685A1B-C158-49A6-BF8F-0D4868852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8987" y="29485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68B21C0-7A7E-ADDA-F812-1AE9403E5B9F}"/>
              </a:ext>
            </a:extLst>
          </p:cNvPr>
          <p:cNvSpPr/>
          <p:nvPr/>
        </p:nvSpPr>
        <p:spPr>
          <a:xfrm>
            <a:off x="5144687" y="871943"/>
            <a:ext cx="6219825" cy="51911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80A0C120-1D1C-B688-9317-DC7C91A4FDF6}"/>
              </a:ext>
            </a:extLst>
          </p:cNvPr>
          <p:cNvPicPr>
            <a:picLocks noChangeAspect="1"/>
          </p:cNvPicPr>
          <p:nvPr/>
        </p:nvPicPr>
        <p:blipFill>
          <a:blip r:embed="rId2"/>
          <a:stretch>
            <a:fillRect/>
          </a:stretch>
        </p:blipFill>
        <p:spPr>
          <a:xfrm>
            <a:off x="5137646" y="1823708"/>
            <a:ext cx="6239775" cy="3197884"/>
          </a:xfrm>
          <a:prstGeom prst="rect">
            <a:avLst/>
          </a:prstGeom>
        </p:spPr>
      </p:pic>
    </p:spTree>
    <p:extLst>
      <p:ext uri="{BB962C8B-B14F-4D97-AF65-F5344CB8AC3E}">
        <p14:creationId xmlns:p14="http://schemas.microsoft.com/office/powerpoint/2010/main" val="33970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FC6076-97A9-7196-B878-578A67CE486C}"/>
              </a:ext>
            </a:extLst>
          </p:cNvPr>
          <p:cNvSpPr>
            <a:spLocks noGrp="1"/>
          </p:cNvSpPr>
          <p:nvPr>
            <p:ph type="title"/>
          </p:nvPr>
        </p:nvSpPr>
        <p:spPr>
          <a:xfrm>
            <a:off x="838200" y="365125"/>
            <a:ext cx="10515600" cy="1325563"/>
          </a:xfrm>
        </p:spPr>
        <p:txBody>
          <a:bodyPr>
            <a:normAutofit/>
          </a:bodyPr>
          <a:lstStyle/>
          <a:p>
            <a:r>
              <a:rPr lang="en-ZA" sz="5400" dirty="0"/>
              <a:t>The Rise</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EC7A30-2E4F-8ED3-BEA1-C3344669D77B}"/>
              </a:ext>
            </a:extLst>
          </p:cNvPr>
          <p:cNvSpPr>
            <a:spLocks noGrp="1"/>
          </p:cNvSpPr>
          <p:nvPr>
            <p:ph idx="1"/>
          </p:nvPr>
        </p:nvSpPr>
        <p:spPr>
          <a:xfrm>
            <a:off x="838200" y="1929384"/>
            <a:ext cx="10515600" cy="4251960"/>
          </a:xfrm>
        </p:spPr>
        <p:txBody>
          <a:bodyPr>
            <a:normAutofit/>
          </a:bodyPr>
          <a:lstStyle/>
          <a:p>
            <a:pPr marL="0" indent="0">
              <a:spcAft>
                <a:spcPts val="900"/>
              </a:spcAft>
              <a:buNone/>
            </a:pPr>
            <a:r>
              <a:rPr lang="en-ZA" sz="3600" dirty="0"/>
              <a:t>Word spreads. Bottles are smuggled across war-torn Europe. </a:t>
            </a:r>
          </a:p>
          <a:p>
            <a:pPr marL="0" indent="0">
              <a:spcAft>
                <a:spcPts val="900"/>
              </a:spcAft>
              <a:buNone/>
            </a:pPr>
            <a:r>
              <a:rPr lang="en-ZA" sz="3600" dirty="0"/>
              <a:t>In Russia, the Tsar himself tastes her champagne and declares:</a:t>
            </a:r>
          </a:p>
          <a:p>
            <a:pPr marL="0" indent="0">
              <a:spcAft>
                <a:spcPts val="900"/>
              </a:spcAft>
              <a:buNone/>
            </a:pPr>
            <a:endParaRPr lang="en-ZA" sz="3600" dirty="0"/>
          </a:p>
          <a:p>
            <a:pPr algn="ctr">
              <a:spcAft>
                <a:spcPts val="900"/>
              </a:spcAft>
              <a:buNone/>
            </a:pPr>
            <a:r>
              <a:rPr lang="en-ZA" sz="3600" b="1" i="1" dirty="0"/>
              <a:t> “I drink this… and I drink nothing else.”</a:t>
            </a:r>
          </a:p>
          <a:p>
            <a:pPr>
              <a:spcAft>
                <a:spcPts val="900"/>
              </a:spcAft>
              <a:buNone/>
            </a:pPr>
            <a:endParaRPr lang="en-ZA"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59797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6BA98-CF59-5901-2E3A-51A761AC7300}"/>
              </a:ext>
            </a:extLst>
          </p:cNvPr>
          <p:cNvSpPr>
            <a:spLocks noGrp="1"/>
          </p:cNvSpPr>
          <p:nvPr>
            <p:ph type="title"/>
          </p:nvPr>
        </p:nvSpPr>
        <p:spPr>
          <a:xfrm>
            <a:off x="871442" y="685800"/>
            <a:ext cx="4353116" cy="1474666"/>
          </a:xfrm>
        </p:spPr>
        <p:txBody>
          <a:bodyPr anchor="b">
            <a:normAutofit/>
          </a:bodyPr>
          <a:lstStyle/>
          <a:p>
            <a:pPr algn="ctr"/>
            <a:r>
              <a:rPr lang="en-ZA" sz="3200" b="1">
                <a:solidFill>
                  <a:srgbClr val="595959"/>
                </a:solidFill>
              </a:rPr>
              <a:t>The Legend</a:t>
            </a:r>
          </a:p>
        </p:txBody>
      </p:sp>
      <p:sp>
        <p:nvSpPr>
          <p:cNvPr id="3" name="Content Placeholder 2">
            <a:extLst>
              <a:ext uri="{FF2B5EF4-FFF2-40B4-BE49-F238E27FC236}">
                <a16:creationId xmlns:a16="http://schemas.microsoft.com/office/drawing/2014/main" id="{9BBFE967-0FC4-B84F-674C-8EEA37D2FAB6}"/>
              </a:ext>
            </a:extLst>
          </p:cNvPr>
          <p:cNvSpPr>
            <a:spLocks noGrp="1"/>
          </p:cNvSpPr>
          <p:nvPr>
            <p:ph idx="1"/>
          </p:nvPr>
        </p:nvSpPr>
        <p:spPr>
          <a:xfrm>
            <a:off x="871442" y="2447337"/>
            <a:ext cx="4353116" cy="3770434"/>
          </a:xfrm>
        </p:spPr>
        <p:txBody>
          <a:bodyPr anchor="t">
            <a:normAutofit/>
          </a:bodyPr>
          <a:lstStyle/>
          <a:p>
            <a:r>
              <a:rPr lang="en-ZA" sz="2400" dirty="0">
                <a:solidFill>
                  <a:srgbClr val="595959"/>
                </a:solidFill>
              </a:rPr>
              <a:t>Through war, economic collapse, and prejudice, the </a:t>
            </a:r>
            <a:r>
              <a:rPr lang="en-ZA" sz="2400" b="1" dirty="0">
                <a:solidFill>
                  <a:srgbClr val="595959"/>
                </a:solidFill>
              </a:rPr>
              <a:t>widow</a:t>
            </a:r>
            <a:r>
              <a:rPr lang="en-ZA" sz="2400" dirty="0">
                <a:solidFill>
                  <a:srgbClr val="595959"/>
                </a:solidFill>
              </a:rPr>
              <a:t> built an empire from the bubbles of her sorrow.</a:t>
            </a:r>
          </a:p>
          <a:p>
            <a:r>
              <a:rPr lang="en-ZA" sz="2400" dirty="0">
                <a:solidFill>
                  <a:srgbClr val="595959"/>
                </a:solidFill>
              </a:rPr>
              <a:t>And </a:t>
            </a:r>
            <a:r>
              <a:rPr lang="en-ZA" sz="2400" b="1" dirty="0">
                <a:solidFill>
                  <a:srgbClr val="595959"/>
                </a:solidFill>
              </a:rPr>
              <a:t>she</a:t>
            </a:r>
            <a:r>
              <a:rPr lang="en-ZA" sz="2400" dirty="0">
                <a:solidFill>
                  <a:srgbClr val="595959"/>
                </a:solidFill>
              </a:rPr>
              <a:t> did it with a single guiding principle: </a:t>
            </a:r>
          </a:p>
          <a:p>
            <a:pPr marL="0" indent="0">
              <a:buNone/>
            </a:pPr>
            <a:r>
              <a:rPr lang="en-ZA" sz="3600" dirty="0">
                <a:solidFill>
                  <a:srgbClr val="595959"/>
                </a:solidFill>
              </a:rPr>
              <a:t>“Only one quality – the finest”</a:t>
            </a:r>
          </a:p>
        </p:txBody>
      </p:sp>
      <p:pic>
        <p:nvPicPr>
          <p:cNvPr id="4" name="Picture 3" descr="A bottle of champagne on a table&#10;&#10;AI-generated content may be incorrect.">
            <a:extLst>
              <a:ext uri="{FF2B5EF4-FFF2-40B4-BE49-F238E27FC236}">
                <a16:creationId xmlns:a16="http://schemas.microsoft.com/office/drawing/2014/main" id="{3E47D01B-8C76-88B3-B47A-5AC118265041}"/>
              </a:ext>
            </a:extLst>
          </p:cNvPr>
          <p:cNvPicPr>
            <a:picLocks noChangeAspect="1"/>
          </p:cNvPicPr>
          <p:nvPr/>
        </p:nvPicPr>
        <p:blipFill>
          <a:blip r:embed="rId2"/>
          <a:srcRect l="5711" r="5762"/>
          <a:stretch>
            <a:fillRect/>
          </a:stretch>
        </p:blipFill>
        <p:spPr>
          <a:xfrm>
            <a:off x="7545859" y="685799"/>
            <a:ext cx="3268940" cy="5531972"/>
          </a:xfrm>
          <a:prstGeom prst="rect">
            <a:avLst/>
          </a:prstGeom>
        </p:spPr>
      </p:pic>
    </p:spTree>
    <p:extLst>
      <p:ext uri="{BB962C8B-B14F-4D97-AF65-F5344CB8AC3E}">
        <p14:creationId xmlns:p14="http://schemas.microsoft.com/office/powerpoint/2010/main" val="1862126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78BE3F-158C-85A3-31FE-248E5586FFE7}"/>
              </a:ext>
            </a:extLst>
          </p:cNvPr>
          <p:cNvSpPr>
            <a:spLocks noGrp="1"/>
          </p:cNvSpPr>
          <p:nvPr>
            <p:ph type="title"/>
          </p:nvPr>
        </p:nvSpPr>
        <p:spPr>
          <a:xfrm>
            <a:off x="4653887" y="609600"/>
            <a:ext cx="6564574" cy="1330518"/>
          </a:xfrm>
        </p:spPr>
        <p:txBody>
          <a:bodyPr>
            <a:normAutofit/>
          </a:bodyPr>
          <a:lstStyle/>
          <a:p>
            <a:r>
              <a:rPr lang="en-ZA" b="1" dirty="0"/>
              <a:t>Today</a:t>
            </a:r>
          </a:p>
        </p:txBody>
      </p:sp>
      <p:pic>
        <p:nvPicPr>
          <p:cNvPr id="1028" name="Picture 4">
            <a:extLst>
              <a:ext uri="{FF2B5EF4-FFF2-40B4-BE49-F238E27FC236}">
                <a16:creationId xmlns:a16="http://schemas.microsoft.com/office/drawing/2014/main" id="{CC80F851-77FE-C1EF-339F-872FD2A9B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85" r="4674" b="-2"/>
          <a:stretch>
            <a:fillRect/>
          </a:stretch>
        </p:blipFill>
        <p:spPr bwMode="auto">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38CBD5F-4AB5-0373-EC6E-C4C0F4BC3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43" r="1" b="1"/>
          <a:stretch>
            <a:fillRect/>
          </a:stretch>
        </p:blipFill>
        <p:spPr bwMode="auto">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C3F7ABD-0F80-709E-1FFD-04060D1ED507}"/>
              </a:ext>
            </a:extLst>
          </p:cNvPr>
          <p:cNvSpPr>
            <a:spLocks noGrp="1"/>
          </p:cNvSpPr>
          <p:nvPr>
            <p:ph idx="1"/>
          </p:nvPr>
        </p:nvSpPr>
        <p:spPr>
          <a:xfrm>
            <a:off x="4653887" y="2193778"/>
            <a:ext cx="6564573" cy="4435621"/>
          </a:xfrm>
        </p:spPr>
        <p:txBody>
          <a:bodyPr>
            <a:normAutofit fontScale="92500" lnSpcReduction="10000"/>
          </a:bodyPr>
          <a:lstStyle/>
          <a:p>
            <a:pPr marL="0" indent="0">
              <a:spcAft>
                <a:spcPts val="900"/>
              </a:spcAft>
              <a:buNone/>
            </a:pPr>
            <a:r>
              <a:rPr lang="en-ZA" sz="3600" dirty="0"/>
              <a:t>Every bottle of Veuve Clicquot still bears </a:t>
            </a:r>
            <a:r>
              <a:rPr lang="en-ZA" sz="3600" b="1" dirty="0"/>
              <a:t>her</a:t>
            </a:r>
            <a:r>
              <a:rPr lang="en-ZA" sz="3600" dirty="0"/>
              <a:t> name and the cap </a:t>
            </a:r>
            <a:r>
              <a:rPr lang="en-ZA" sz="3600" b="1" dirty="0"/>
              <a:t>her</a:t>
            </a:r>
            <a:r>
              <a:rPr lang="en-ZA" sz="3600" dirty="0"/>
              <a:t> face. </a:t>
            </a:r>
          </a:p>
          <a:p>
            <a:pPr marL="0" indent="0">
              <a:spcAft>
                <a:spcPts val="900"/>
              </a:spcAft>
              <a:buNone/>
            </a:pPr>
            <a:r>
              <a:rPr lang="en-ZA" sz="3600" dirty="0"/>
              <a:t>Not just as a brand, but as a legacy.</a:t>
            </a:r>
          </a:p>
          <a:p>
            <a:pPr>
              <a:spcAft>
                <a:spcPts val="900"/>
              </a:spcAft>
              <a:buNone/>
            </a:pPr>
            <a:r>
              <a:rPr lang="en-ZA" sz="3600" dirty="0"/>
              <a:t>Not of loss.</a:t>
            </a:r>
          </a:p>
          <a:p>
            <a:pPr>
              <a:spcAft>
                <a:spcPts val="900"/>
              </a:spcAft>
              <a:buNone/>
            </a:pPr>
            <a:r>
              <a:rPr lang="en-ZA" sz="3600" dirty="0"/>
              <a:t>Not of mourning.</a:t>
            </a:r>
          </a:p>
          <a:p>
            <a:pPr marL="0" indent="0">
              <a:spcAft>
                <a:spcPts val="900"/>
              </a:spcAft>
              <a:buNone/>
            </a:pPr>
            <a:r>
              <a:rPr lang="en-ZA" sz="3600" dirty="0"/>
              <a:t>BUT of </a:t>
            </a:r>
            <a:r>
              <a:rPr lang="en-ZA" sz="3600" b="1" dirty="0"/>
              <a:t>audacity, elegance, </a:t>
            </a:r>
            <a:r>
              <a:rPr lang="en-ZA" sz="3600" dirty="0"/>
              <a:t>and</a:t>
            </a:r>
            <a:r>
              <a:rPr lang="en-ZA" sz="3600" b="1" dirty="0"/>
              <a:t> innovation</a:t>
            </a:r>
            <a:r>
              <a:rPr lang="en-ZA" sz="3600" dirty="0"/>
              <a:t>.</a:t>
            </a:r>
          </a:p>
          <a:p>
            <a:endParaRPr lang="en-ZA" sz="3200" dirty="0"/>
          </a:p>
        </p:txBody>
      </p:sp>
    </p:spTree>
    <p:extLst>
      <p:ext uri="{BB962C8B-B14F-4D97-AF65-F5344CB8AC3E}">
        <p14:creationId xmlns:p14="http://schemas.microsoft.com/office/powerpoint/2010/main" val="144809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63728C-DBDB-056E-7B97-DBE72C9CEE0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1B36216-2BAD-FE9F-232D-C1976BB40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5268C-3A15-D440-DDBC-D4785A758831}"/>
              </a:ext>
            </a:extLst>
          </p:cNvPr>
          <p:cNvSpPr>
            <a:spLocks noGrp="1"/>
          </p:cNvSpPr>
          <p:nvPr>
            <p:ph type="title"/>
          </p:nvPr>
        </p:nvSpPr>
        <p:spPr>
          <a:xfrm>
            <a:off x="838200" y="365125"/>
            <a:ext cx="10515600" cy="1325563"/>
          </a:xfrm>
        </p:spPr>
        <p:txBody>
          <a:bodyPr>
            <a:normAutofit/>
          </a:bodyPr>
          <a:lstStyle/>
          <a:p>
            <a:r>
              <a:rPr lang="en-ZA" sz="5400" dirty="0"/>
              <a:t>The Story of Madame Bollinger:</a:t>
            </a:r>
          </a:p>
        </p:txBody>
      </p:sp>
      <p:sp>
        <p:nvSpPr>
          <p:cNvPr id="17" name="sketch line">
            <a:extLst>
              <a:ext uri="{FF2B5EF4-FFF2-40B4-BE49-F238E27FC236}">
                <a16:creationId xmlns:a16="http://schemas.microsoft.com/office/drawing/2014/main" id="{690E0C1C-114E-0EBF-BE76-785914B4F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134B6A-78CE-B540-FDDF-ABC0DAD40F10}"/>
              </a:ext>
            </a:extLst>
          </p:cNvPr>
          <p:cNvSpPr>
            <a:spLocks noGrp="1"/>
          </p:cNvSpPr>
          <p:nvPr>
            <p:ph idx="1"/>
          </p:nvPr>
        </p:nvSpPr>
        <p:spPr>
          <a:xfrm>
            <a:off x="838200" y="1929384"/>
            <a:ext cx="10515600" cy="4642698"/>
          </a:xfrm>
        </p:spPr>
        <p:txBody>
          <a:bodyPr>
            <a:normAutofit fontScale="92500" lnSpcReduction="10000"/>
          </a:bodyPr>
          <a:lstStyle/>
          <a:p>
            <a:pPr algn="just">
              <a:spcAft>
                <a:spcPts val="900"/>
              </a:spcAft>
              <a:buNone/>
            </a:pPr>
            <a:r>
              <a:rPr lang="en-ZA" sz="2400" b="1" dirty="0">
                <a:latin typeface="Raleway" pitchFamily="2" charset="0"/>
              </a:rPr>
              <a:t>The Lady Behind Bollinger Champagne</a:t>
            </a:r>
            <a:endParaRPr lang="en-ZA" sz="2400" b="1" dirty="0">
              <a:latin typeface="Raleway" pitchFamily="2" charset="0"/>
              <a:ea typeface="Aptos" panose="020B0004020202020204" pitchFamily="34" charset="0"/>
              <a:cs typeface="Aptos" panose="020B0004020202020204" pitchFamily="34" charset="0"/>
            </a:endParaRPr>
          </a:p>
          <a:p>
            <a:pPr algn="just">
              <a:lnSpc>
                <a:spcPct val="120000"/>
              </a:lnSpc>
              <a:spcAft>
                <a:spcPts val="900"/>
              </a:spcAft>
              <a:buNone/>
            </a:pPr>
            <a:r>
              <a:rPr lang="en-ZA" sz="2000" dirty="0">
                <a:effectLst/>
                <a:latin typeface="Raleway" pitchFamily="2" charset="0"/>
                <a:ea typeface="Aptos" panose="020B0004020202020204" pitchFamily="34" charset="0"/>
                <a:cs typeface="Aptos" panose="020B0004020202020204" pitchFamily="34" charset="0"/>
              </a:rPr>
              <a:t>Lily Bollinger’s leadership began under extraordinary circumstances. In 1941, after her husband’s death, </a:t>
            </a:r>
            <a:r>
              <a:rPr lang="en-ZA" sz="2000" b="1" dirty="0">
                <a:effectLst/>
                <a:latin typeface="Raleway" pitchFamily="2" charset="0"/>
                <a:ea typeface="Aptos" panose="020B0004020202020204" pitchFamily="34" charset="0"/>
                <a:cs typeface="Aptos" panose="020B0004020202020204" pitchFamily="34" charset="0"/>
              </a:rPr>
              <a:t>she assumed control </a:t>
            </a:r>
            <a:r>
              <a:rPr lang="en-ZA" sz="2000" dirty="0">
                <a:effectLst/>
                <a:latin typeface="Raleway" pitchFamily="2" charset="0"/>
                <a:ea typeface="Aptos" panose="020B0004020202020204" pitchFamily="34" charset="0"/>
                <a:cs typeface="Aptos" panose="020B0004020202020204" pitchFamily="34" charset="0"/>
              </a:rPr>
              <a:t>of the house during World War II, a period marked by Nazi occupation and severe shortages of labour and resources. </a:t>
            </a:r>
          </a:p>
          <a:p>
            <a:pPr algn="just">
              <a:lnSpc>
                <a:spcPct val="120000"/>
              </a:lnSpc>
              <a:spcAft>
                <a:spcPts val="900"/>
              </a:spcAft>
              <a:buNone/>
            </a:pPr>
            <a:r>
              <a:rPr lang="en-ZA" sz="2000" dirty="0">
                <a:effectLst/>
                <a:latin typeface="Raleway" pitchFamily="2" charset="0"/>
                <a:ea typeface="Aptos" panose="020B0004020202020204" pitchFamily="34" charset="0"/>
                <a:cs typeface="Aptos" panose="020B0004020202020204" pitchFamily="34" charset="0"/>
              </a:rPr>
              <a:t>Lily Bollinger’s story is part of a broader </a:t>
            </a:r>
            <a:r>
              <a:rPr lang="en-ZA" sz="2000" b="1" dirty="0">
                <a:effectLst/>
                <a:latin typeface="Raleway" pitchFamily="2" charset="0"/>
                <a:ea typeface="Aptos" panose="020B0004020202020204" pitchFamily="34" charset="0"/>
                <a:cs typeface="Aptos" panose="020B0004020202020204" pitchFamily="34" charset="0"/>
              </a:rPr>
              <a:t>legacy of widows </a:t>
            </a:r>
            <a:r>
              <a:rPr lang="en-ZA" sz="2000" dirty="0">
                <a:effectLst/>
                <a:latin typeface="Raleway" pitchFamily="2" charset="0"/>
                <a:ea typeface="Aptos" panose="020B0004020202020204" pitchFamily="34" charset="0"/>
                <a:cs typeface="Aptos" panose="020B0004020202020204" pitchFamily="34" charset="0"/>
              </a:rPr>
              <a:t>who shaped the Champagne industry at a time when women’s rights were severely restricted. By remaining unmarried after her husband’s death, </a:t>
            </a:r>
            <a:r>
              <a:rPr lang="en-ZA" sz="2000" b="1" dirty="0">
                <a:effectLst/>
                <a:latin typeface="Raleway" pitchFamily="2" charset="0"/>
                <a:ea typeface="Aptos" panose="020B0004020202020204" pitchFamily="34" charset="0"/>
                <a:cs typeface="Aptos" panose="020B0004020202020204" pitchFamily="34" charset="0"/>
              </a:rPr>
              <a:t>she</a:t>
            </a:r>
            <a:r>
              <a:rPr lang="en-ZA" sz="2000" dirty="0">
                <a:effectLst/>
                <a:latin typeface="Raleway" pitchFamily="2" charset="0"/>
                <a:ea typeface="Aptos" panose="020B0004020202020204" pitchFamily="34" charset="0"/>
                <a:cs typeface="Aptos" panose="020B0004020202020204" pitchFamily="34" charset="0"/>
              </a:rPr>
              <a:t> retained control of the business and her independence, thereby paving the way for </a:t>
            </a:r>
            <a:r>
              <a:rPr lang="en-ZA" sz="2000" b="1" dirty="0">
                <a:effectLst/>
                <a:latin typeface="Raleway" pitchFamily="2" charset="0"/>
                <a:ea typeface="Aptos" panose="020B0004020202020204" pitchFamily="34" charset="0"/>
                <a:cs typeface="Aptos" panose="020B0004020202020204" pitchFamily="34" charset="0"/>
              </a:rPr>
              <a:t>future generations of women </a:t>
            </a:r>
            <a:r>
              <a:rPr lang="en-ZA" sz="2000" dirty="0">
                <a:effectLst/>
                <a:latin typeface="Raleway" pitchFamily="2" charset="0"/>
                <a:ea typeface="Aptos" panose="020B0004020202020204" pitchFamily="34" charset="0"/>
                <a:cs typeface="Aptos" panose="020B0004020202020204" pitchFamily="34" charset="0"/>
              </a:rPr>
              <a:t>in the wine industry.</a:t>
            </a:r>
          </a:p>
          <a:p>
            <a:pPr algn="just">
              <a:lnSpc>
                <a:spcPct val="120000"/>
              </a:lnSpc>
              <a:spcAft>
                <a:spcPts val="900"/>
              </a:spcAft>
              <a:buNone/>
            </a:pPr>
            <a:r>
              <a:rPr lang="en-ZA" sz="2000" dirty="0">
                <a:effectLst/>
                <a:latin typeface="Raleway" pitchFamily="2" charset="0"/>
                <a:ea typeface="Aptos" panose="020B0004020202020204" pitchFamily="34" charset="0"/>
                <a:cs typeface="Aptos" panose="020B0004020202020204" pitchFamily="34" charset="0"/>
              </a:rPr>
              <a:t>In 1961, she launched the R.D. cuvée, ageing Champagne much longer on its lees and disgorging it just before sale. This technique preserved freshness and complexity, and the bottles were the first in Champagne to display the disgorgement date - </a:t>
            </a:r>
            <a:r>
              <a:rPr lang="en-ZA" sz="2000" b="1" dirty="0">
                <a:effectLst/>
                <a:latin typeface="Raleway" pitchFamily="2" charset="0"/>
                <a:ea typeface="Aptos" panose="020B0004020202020204" pitchFamily="34" charset="0"/>
                <a:cs typeface="Aptos" panose="020B0004020202020204" pitchFamily="34" charset="0"/>
              </a:rPr>
              <a:t>a significant innovation in the industry.</a:t>
            </a:r>
          </a:p>
        </p:txBody>
      </p:sp>
    </p:spTree>
    <p:extLst>
      <p:ext uri="{BB962C8B-B14F-4D97-AF65-F5344CB8AC3E}">
        <p14:creationId xmlns:p14="http://schemas.microsoft.com/office/powerpoint/2010/main" val="429740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ainting of a person standing on a beach&#10;&#10;AI-generated content may be incorrect.">
            <a:extLst>
              <a:ext uri="{FF2B5EF4-FFF2-40B4-BE49-F238E27FC236}">
                <a16:creationId xmlns:a16="http://schemas.microsoft.com/office/drawing/2014/main" id="{00795D60-2DC5-B761-FDC8-8FBA2C88DE25}"/>
              </a:ext>
            </a:extLst>
          </p:cNvPr>
          <p:cNvPicPr>
            <a:picLocks noChangeAspect="1"/>
          </p:cNvPicPr>
          <p:nvPr/>
        </p:nvPicPr>
        <p:blipFill>
          <a:blip r:embed="rId2"/>
          <a:srcRect t="9585" b="6161"/>
          <a:stretch>
            <a:fillRect/>
          </a:stretch>
        </p:blipFill>
        <p:spPr>
          <a:xfrm>
            <a:off x="20" y="1282"/>
            <a:ext cx="12191980" cy="6856718"/>
          </a:xfrm>
          <a:prstGeom prst="rect">
            <a:avLst/>
          </a:prstGeom>
        </p:spPr>
      </p:pic>
      <p:sp>
        <p:nvSpPr>
          <p:cNvPr id="5" name="Title 4">
            <a:extLst>
              <a:ext uri="{FF2B5EF4-FFF2-40B4-BE49-F238E27FC236}">
                <a16:creationId xmlns:a16="http://schemas.microsoft.com/office/drawing/2014/main" id="{55A7094A-FFB3-81E5-4677-A3879364E12D}"/>
              </a:ext>
            </a:extLst>
          </p:cNvPr>
          <p:cNvSpPr>
            <a:spLocks noGrp="1"/>
          </p:cNvSpPr>
          <p:nvPr>
            <p:ph type="title"/>
          </p:nvPr>
        </p:nvSpPr>
        <p:spPr>
          <a:xfrm>
            <a:off x="10498873" y="5724525"/>
            <a:ext cx="1693127" cy="1132193"/>
          </a:xfrm>
        </p:spPr>
        <p:txBody>
          <a:bodyPr/>
          <a:lstStyle/>
          <a:p>
            <a:r>
              <a:rPr lang="en-ZA" b="1" dirty="0">
                <a:solidFill>
                  <a:schemeClr val="bg1"/>
                </a:solidFill>
                <a:latin typeface="Raleway" pitchFamily="2" charset="0"/>
              </a:rPr>
              <a:t>1652</a:t>
            </a:r>
          </a:p>
        </p:txBody>
      </p:sp>
    </p:spTree>
    <p:extLst>
      <p:ext uri="{BB962C8B-B14F-4D97-AF65-F5344CB8AC3E}">
        <p14:creationId xmlns:p14="http://schemas.microsoft.com/office/powerpoint/2010/main" val="4266886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58E7401-C4E6-FF32-A42D-290A6D2C0412}"/>
              </a:ext>
            </a:extLst>
          </p:cNvPr>
          <p:cNvPicPr>
            <a:picLocks noChangeAspect="1"/>
          </p:cNvPicPr>
          <p:nvPr/>
        </p:nvPicPr>
        <p:blipFill>
          <a:blip r:embed="rId2">
            <a:extLst>
              <a:ext uri="{28A0092B-C50C-407E-A947-70E740481C1C}">
                <a14:useLocalDpi xmlns:a14="http://schemas.microsoft.com/office/drawing/2010/main" val="0"/>
              </a:ext>
            </a:extLst>
          </a:blip>
          <a:srcRect t="36620"/>
          <a:stretch>
            <a:fill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36" name="Rectangle 3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1234985-B3EE-558C-EC98-020AD9276879}"/>
              </a:ext>
            </a:extLst>
          </p:cNvPr>
          <p:cNvSpPr>
            <a:spLocks noGrp="1"/>
          </p:cNvSpPr>
          <p:nvPr>
            <p:ph type="title"/>
          </p:nvPr>
        </p:nvSpPr>
        <p:spPr>
          <a:xfrm>
            <a:off x="198783" y="5486400"/>
            <a:ext cx="12085982" cy="1371601"/>
          </a:xfrm>
        </p:spPr>
        <p:txBody>
          <a:bodyPr>
            <a:normAutofit fontScale="90000"/>
          </a:bodyPr>
          <a:lstStyle/>
          <a:p>
            <a:r>
              <a:rPr lang="en-US" sz="4400" dirty="0">
                <a:latin typeface="Raleway" pitchFamily="2" charset="0"/>
              </a:rPr>
              <a:t>It is the year 1693… </a:t>
            </a:r>
            <a:br>
              <a:rPr lang="en-US" sz="4400" dirty="0">
                <a:latin typeface="Raleway" pitchFamily="2" charset="0"/>
              </a:rPr>
            </a:br>
            <a:r>
              <a:rPr lang="en-US" sz="4400" dirty="0">
                <a:latin typeface="Raleway" pitchFamily="2" charset="0"/>
              </a:rPr>
              <a:t>41 years after Jan v Riebeeck arrived in the Cape</a:t>
            </a:r>
            <a:endParaRPr lang="en-ZA" dirty="0"/>
          </a:p>
        </p:txBody>
      </p:sp>
    </p:spTree>
    <p:extLst>
      <p:ext uri="{BB962C8B-B14F-4D97-AF65-F5344CB8AC3E}">
        <p14:creationId xmlns:p14="http://schemas.microsoft.com/office/powerpoint/2010/main" val="4261926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black and gold text&#10;&#10;AI-generated content may be incorrect.">
            <a:extLst>
              <a:ext uri="{FF2B5EF4-FFF2-40B4-BE49-F238E27FC236}">
                <a16:creationId xmlns:a16="http://schemas.microsoft.com/office/drawing/2014/main" id="{A1116C39-A668-F795-351E-ECFF12A9D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955" y="700141"/>
            <a:ext cx="9875259" cy="2175904"/>
          </a:xfrm>
          <a:prstGeom prst="rect">
            <a:avLst/>
          </a:prstGeom>
        </p:spPr>
      </p:pic>
      <p:sp>
        <p:nvSpPr>
          <p:cNvPr id="3" name="Content Placeholder 2">
            <a:extLst>
              <a:ext uri="{FF2B5EF4-FFF2-40B4-BE49-F238E27FC236}">
                <a16:creationId xmlns:a16="http://schemas.microsoft.com/office/drawing/2014/main" id="{AD7F738B-8CDB-FF27-FD30-8FB86A44A232}"/>
              </a:ext>
            </a:extLst>
          </p:cNvPr>
          <p:cNvSpPr>
            <a:spLocks noGrp="1"/>
          </p:cNvSpPr>
          <p:nvPr>
            <p:ph idx="1"/>
          </p:nvPr>
        </p:nvSpPr>
        <p:spPr>
          <a:xfrm>
            <a:off x="258416" y="3796748"/>
            <a:ext cx="11698357" cy="3061252"/>
          </a:xfrm>
        </p:spPr>
        <p:txBody>
          <a:bodyPr anchor="ctr">
            <a:normAutofit fontScale="92500" lnSpcReduction="10000"/>
          </a:bodyPr>
          <a:lstStyle/>
          <a:p>
            <a:pPr marL="0" indent="0" algn="just">
              <a:buNone/>
            </a:pPr>
            <a:r>
              <a:rPr lang="en-US" sz="4800" b="0" i="0" dirty="0">
                <a:effectLst/>
                <a:latin typeface="Raleway" pitchFamily="2" charset="0"/>
              </a:rPr>
              <a:t>Eenzaamheid is situated in the </a:t>
            </a:r>
            <a:r>
              <a:rPr lang="en-US" sz="4800" b="0" i="0" dirty="0" err="1">
                <a:effectLst/>
                <a:latin typeface="Raleway" pitchFamily="2" charset="0"/>
              </a:rPr>
              <a:t>Agter</a:t>
            </a:r>
            <a:r>
              <a:rPr lang="en-US" sz="4800" b="0" i="0" dirty="0">
                <a:effectLst/>
                <a:latin typeface="Raleway" pitchFamily="2" charset="0"/>
              </a:rPr>
              <a:t>-Paarl area of South Africa’s Western Cape province. The name of the farm is Dutch for “solitude”, and refers to its isolation from Cape Town, when it was named in 1693.</a:t>
            </a:r>
          </a:p>
          <a:p>
            <a:pPr algn="just"/>
            <a:endParaRPr lang="en-ZA" sz="4800" dirty="0"/>
          </a:p>
        </p:txBody>
      </p:sp>
    </p:spTree>
    <p:extLst>
      <p:ext uri="{BB962C8B-B14F-4D97-AF65-F5344CB8AC3E}">
        <p14:creationId xmlns:p14="http://schemas.microsoft.com/office/powerpoint/2010/main" val="1858022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ine barrels">
            <a:extLst>
              <a:ext uri="{FF2B5EF4-FFF2-40B4-BE49-F238E27FC236}">
                <a16:creationId xmlns:a16="http://schemas.microsoft.com/office/drawing/2014/main" id="{592441B7-7972-94EF-2276-C21168E860BF}"/>
              </a:ext>
            </a:extLst>
          </p:cNvPr>
          <p:cNvPicPr>
            <a:picLocks noChangeAspect="1"/>
          </p:cNvPicPr>
          <p:nvPr/>
        </p:nvPicPr>
        <p:blipFill>
          <a:blip r:embed="rId2"/>
          <a:srcRect r="5882" b="-1"/>
          <a:stretch>
            <a:fillRect/>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120D22-044B-A46D-8AE6-393240A45BA8}"/>
              </a:ext>
            </a:extLst>
          </p:cNvPr>
          <p:cNvSpPr>
            <a:spLocks noGrp="1"/>
          </p:cNvSpPr>
          <p:nvPr>
            <p:ph type="title"/>
          </p:nvPr>
        </p:nvSpPr>
        <p:spPr>
          <a:xfrm>
            <a:off x="7531610" y="365125"/>
            <a:ext cx="3822189" cy="1899912"/>
          </a:xfrm>
        </p:spPr>
        <p:txBody>
          <a:bodyPr>
            <a:normAutofit/>
          </a:bodyPr>
          <a:lstStyle/>
          <a:p>
            <a:r>
              <a:rPr lang="en-ZA" sz="4000" b="1">
                <a:latin typeface="Raleway" pitchFamily="2" charset="0"/>
              </a:rPr>
              <a:t>History</a:t>
            </a:r>
          </a:p>
        </p:txBody>
      </p:sp>
      <p:sp>
        <p:nvSpPr>
          <p:cNvPr id="3" name="Content Placeholder 2">
            <a:extLst>
              <a:ext uri="{FF2B5EF4-FFF2-40B4-BE49-F238E27FC236}">
                <a16:creationId xmlns:a16="http://schemas.microsoft.com/office/drawing/2014/main" id="{A03EC1CB-24BC-34BD-CF52-2B656E89AC72}"/>
              </a:ext>
            </a:extLst>
          </p:cNvPr>
          <p:cNvSpPr>
            <a:spLocks noGrp="1"/>
          </p:cNvSpPr>
          <p:nvPr>
            <p:ph idx="1"/>
          </p:nvPr>
        </p:nvSpPr>
        <p:spPr>
          <a:xfrm>
            <a:off x="7531610" y="1817649"/>
            <a:ext cx="4199473" cy="4675226"/>
          </a:xfrm>
        </p:spPr>
        <p:txBody>
          <a:bodyPr>
            <a:normAutofit/>
          </a:bodyPr>
          <a:lstStyle/>
          <a:p>
            <a:pPr marL="0" indent="0">
              <a:buNone/>
            </a:pPr>
            <a:r>
              <a:rPr lang="en-US" b="0" i="0" dirty="0">
                <a:effectLst/>
                <a:latin typeface="Raleway" pitchFamily="2" charset="0"/>
              </a:rPr>
              <a:t>In 1693, Claas </a:t>
            </a:r>
            <a:r>
              <a:rPr lang="en-US" b="0" i="0" dirty="0" err="1">
                <a:effectLst/>
                <a:latin typeface="Raleway" pitchFamily="2" charset="0"/>
              </a:rPr>
              <a:t>Dippenauw</a:t>
            </a:r>
            <a:r>
              <a:rPr lang="en-US" b="0" i="0" dirty="0">
                <a:effectLst/>
                <a:latin typeface="Raleway" pitchFamily="2" charset="0"/>
              </a:rPr>
              <a:t> became the first owner of what was then a 60-morgen farm and called it Eenzaamheid. </a:t>
            </a:r>
          </a:p>
          <a:p>
            <a:pPr marL="0" indent="0">
              <a:buNone/>
            </a:pPr>
            <a:r>
              <a:rPr lang="en-US" b="0" i="0" dirty="0">
                <a:effectLst/>
                <a:latin typeface="Raleway" pitchFamily="2" charset="0"/>
              </a:rPr>
              <a:t>After his death in 1715, his widow, </a:t>
            </a:r>
            <a:r>
              <a:rPr lang="en-US" b="1" i="0" dirty="0">
                <a:effectLst/>
                <a:latin typeface="Raleway" pitchFamily="2" charset="0"/>
              </a:rPr>
              <a:t>Sara Tas</a:t>
            </a:r>
            <a:r>
              <a:rPr lang="en-US" b="0" i="0" dirty="0">
                <a:effectLst/>
                <a:latin typeface="Raleway" pitchFamily="2" charset="0"/>
              </a:rPr>
              <a:t>, inherited Eenzaamheid and later sold it to her brother, Adam Tas.</a:t>
            </a:r>
            <a:endParaRPr lang="en-ZA" dirty="0">
              <a:latin typeface="Raleway" pitchFamily="2" charset="0"/>
            </a:endParaRPr>
          </a:p>
        </p:txBody>
      </p:sp>
    </p:spTree>
    <p:extLst>
      <p:ext uri="{BB962C8B-B14F-4D97-AF65-F5344CB8AC3E}">
        <p14:creationId xmlns:p14="http://schemas.microsoft.com/office/powerpoint/2010/main" val="375729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E990A-86B0-50E4-88E4-ED207D01C37F}"/>
              </a:ext>
            </a:extLst>
          </p:cNvPr>
          <p:cNvSpPr>
            <a:spLocks noGrp="1"/>
          </p:cNvSpPr>
          <p:nvPr>
            <p:ph type="title"/>
          </p:nvPr>
        </p:nvSpPr>
        <p:spPr>
          <a:xfrm>
            <a:off x="467247" y="315338"/>
            <a:ext cx="3595678" cy="686611"/>
          </a:xfrm>
        </p:spPr>
        <p:txBody>
          <a:bodyPr>
            <a:normAutofit fontScale="90000"/>
          </a:bodyPr>
          <a:lstStyle/>
          <a:p>
            <a:r>
              <a:rPr lang="en-US" dirty="0"/>
              <a:t>History</a:t>
            </a:r>
            <a:endParaRPr lang="en-ZA" dirty="0"/>
          </a:p>
        </p:txBody>
      </p:sp>
      <p:sp>
        <p:nvSpPr>
          <p:cNvPr id="3" name="Content Placeholder 2">
            <a:extLst>
              <a:ext uri="{FF2B5EF4-FFF2-40B4-BE49-F238E27FC236}">
                <a16:creationId xmlns:a16="http://schemas.microsoft.com/office/drawing/2014/main" id="{DE465694-CE39-2221-1CE0-C23DD0295930}"/>
              </a:ext>
            </a:extLst>
          </p:cNvPr>
          <p:cNvSpPr>
            <a:spLocks noGrp="1"/>
          </p:cNvSpPr>
          <p:nvPr>
            <p:ph idx="1"/>
          </p:nvPr>
        </p:nvSpPr>
        <p:spPr>
          <a:xfrm>
            <a:off x="428625" y="1001949"/>
            <a:ext cx="4391025" cy="5719864"/>
          </a:xfrm>
        </p:spPr>
        <p:txBody>
          <a:bodyPr>
            <a:normAutofit fontScale="92500" lnSpcReduction="10000"/>
          </a:bodyPr>
          <a:lstStyle/>
          <a:p>
            <a:pPr marL="0" indent="0" fontAlgn="base">
              <a:buNone/>
            </a:pPr>
            <a:r>
              <a:rPr lang="en-ZA" sz="2000" dirty="0">
                <a:effectLst/>
                <a:latin typeface="Raleway" pitchFamily="2" charset="0"/>
                <a:ea typeface="Aptos" panose="020B0004020202020204" pitchFamily="34" charset="0"/>
                <a:cs typeface="Aptos" panose="020B0004020202020204" pitchFamily="34" charset="0"/>
              </a:rPr>
              <a:t>In 1722, Philip Morkel bought Eenzaamheid from Adam Tas’s estate and when he passed away, his widow, </a:t>
            </a:r>
            <a:r>
              <a:rPr lang="en-ZA" sz="2000" b="1" dirty="0">
                <a:effectLst/>
                <a:latin typeface="Raleway" pitchFamily="2" charset="0"/>
                <a:ea typeface="Aptos" panose="020B0004020202020204" pitchFamily="34" charset="0"/>
                <a:cs typeface="Aptos" panose="020B0004020202020204" pitchFamily="34" charset="0"/>
              </a:rPr>
              <a:t>Katharina Pasman</a:t>
            </a:r>
            <a:r>
              <a:rPr lang="en-ZA" sz="2000" dirty="0">
                <a:effectLst/>
                <a:latin typeface="Raleway" pitchFamily="2" charset="0"/>
                <a:ea typeface="Aptos" panose="020B0004020202020204" pitchFamily="34" charset="0"/>
                <a:cs typeface="Aptos" panose="020B0004020202020204" pitchFamily="34" charset="0"/>
              </a:rPr>
              <a:t>, inherited the farm.</a:t>
            </a:r>
            <a:endParaRPr lang="en-ZA" sz="2000" dirty="0">
              <a:effectLst/>
              <a:latin typeface="Aptos" panose="020B0004020202020204" pitchFamily="34" charset="0"/>
              <a:ea typeface="Aptos" panose="020B0004020202020204" pitchFamily="34" charset="0"/>
              <a:cs typeface="Aptos" panose="020B0004020202020204" pitchFamily="34" charset="0"/>
            </a:endParaRPr>
          </a:p>
          <a:p>
            <a:pPr marL="0" indent="0" fontAlgn="base">
              <a:buNone/>
            </a:pPr>
            <a:r>
              <a:rPr lang="en-ZA" sz="2000" dirty="0">
                <a:effectLst/>
                <a:latin typeface="Raleway" pitchFamily="2" charset="0"/>
                <a:ea typeface="Aptos" panose="020B0004020202020204" pitchFamily="34" charset="0"/>
                <a:cs typeface="Aptos" panose="020B0004020202020204" pitchFamily="34" charset="0"/>
              </a:rPr>
              <a:t>Their daughter, </a:t>
            </a:r>
            <a:r>
              <a:rPr lang="en-ZA" sz="2000" b="1" dirty="0">
                <a:effectLst/>
                <a:latin typeface="Raleway" pitchFamily="2" charset="0"/>
                <a:ea typeface="Aptos" panose="020B0004020202020204" pitchFamily="34" charset="0"/>
                <a:cs typeface="Aptos" panose="020B0004020202020204" pitchFamily="34" charset="0"/>
              </a:rPr>
              <a:t>Sofia</a:t>
            </a:r>
            <a:r>
              <a:rPr lang="en-ZA" sz="2000" dirty="0">
                <a:effectLst/>
                <a:latin typeface="Raleway" pitchFamily="2" charset="0"/>
                <a:ea typeface="Aptos" panose="020B0004020202020204" pitchFamily="34" charset="0"/>
                <a:cs typeface="Aptos" panose="020B0004020202020204" pitchFamily="34" charset="0"/>
              </a:rPr>
              <a:t>, married Johannes Albertus Myburgh and they acquired Eenzaamheid in 1764 for an amount of 6000 Gulden.</a:t>
            </a:r>
            <a:endParaRPr lang="en-ZA" sz="2000" dirty="0">
              <a:effectLst/>
              <a:latin typeface="Aptos" panose="020B0004020202020204" pitchFamily="34" charset="0"/>
              <a:ea typeface="Aptos" panose="020B0004020202020204" pitchFamily="34" charset="0"/>
              <a:cs typeface="Aptos" panose="020B0004020202020204" pitchFamily="34" charset="0"/>
            </a:endParaRPr>
          </a:p>
          <a:p>
            <a:pPr marL="0" indent="0" fontAlgn="base">
              <a:buNone/>
            </a:pPr>
            <a:r>
              <a:rPr lang="en-ZA" sz="2000" dirty="0">
                <a:effectLst/>
                <a:latin typeface="Raleway" pitchFamily="2" charset="0"/>
                <a:ea typeface="Aptos" panose="020B0004020202020204" pitchFamily="34" charset="0"/>
                <a:cs typeface="Aptos" panose="020B0004020202020204" pitchFamily="34" charset="0"/>
              </a:rPr>
              <a:t>Johannes and Sofia’s son, Phillipus Albertus Myburgh, inherited Eenzaamheid, and when he passed away, his widow, </a:t>
            </a:r>
            <a:r>
              <a:rPr lang="en-ZA" sz="2000" b="1" dirty="0">
                <a:effectLst/>
                <a:latin typeface="Raleway" pitchFamily="2" charset="0"/>
                <a:ea typeface="Aptos" panose="020B0004020202020204" pitchFamily="34" charset="0"/>
                <a:cs typeface="Aptos" panose="020B0004020202020204" pitchFamily="34" charset="0"/>
              </a:rPr>
              <a:t>Helena </a:t>
            </a:r>
            <a:r>
              <a:rPr lang="en-ZA" sz="2000" dirty="0">
                <a:effectLst/>
                <a:latin typeface="Raleway" pitchFamily="2" charset="0"/>
                <a:ea typeface="Aptos" panose="020B0004020202020204" pitchFamily="34" charset="0"/>
                <a:cs typeface="Aptos" panose="020B0004020202020204" pitchFamily="34" charset="0"/>
              </a:rPr>
              <a:t>inherited the farm.</a:t>
            </a:r>
            <a:endParaRPr lang="en-ZA" sz="2000" dirty="0">
              <a:effectLst/>
              <a:latin typeface="Aptos" panose="020B0004020202020204" pitchFamily="34" charset="0"/>
              <a:ea typeface="Aptos" panose="020B0004020202020204" pitchFamily="34" charset="0"/>
              <a:cs typeface="Aptos" panose="020B0004020202020204" pitchFamily="34" charset="0"/>
            </a:endParaRPr>
          </a:p>
          <a:p>
            <a:pPr marL="0" indent="0" fontAlgn="base">
              <a:buNone/>
            </a:pPr>
            <a:r>
              <a:rPr lang="en-ZA" sz="2000" dirty="0">
                <a:effectLst/>
                <a:latin typeface="Raleway" pitchFamily="2" charset="0"/>
                <a:ea typeface="Aptos" panose="020B0004020202020204" pitchFamily="34" charset="0"/>
                <a:cs typeface="Aptos" panose="020B0004020202020204" pitchFamily="34" charset="0"/>
              </a:rPr>
              <a:t>In 1826 a new foreman named Pieter Franciscus Melchior Briers arrived at Eenzaamheid, and in the same year he married his new employer’s daughter, </a:t>
            </a:r>
            <a:r>
              <a:rPr lang="en-ZA" sz="2000" b="1" dirty="0">
                <a:effectLst/>
                <a:latin typeface="Raleway" pitchFamily="2" charset="0"/>
                <a:ea typeface="Aptos" panose="020B0004020202020204" pitchFamily="34" charset="0"/>
                <a:cs typeface="Aptos" panose="020B0004020202020204" pitchFamily="34" charset="0"/>
              </a:rPr>
              <a:t>Hester Myburgh</a:t>
            </a:r>
            <a:r>
              <a:rPr lang="en-ZA" sz="2000" dirty="0">
                <a:effectLst/>
                <a:latin typeface="Raleway" pitchFamily="2" charset="0"/>
                <a:ea typeface="Aptos" panose="020B0004020202020204" pitchFamily="34" charset="0"/>
                <a:cs typeface="Aptos" panose="020B0004020202020204" pitchFamily="34" charset="0"/>
              </a:rPr>
              <a:t>. In 1869 one of their descendants, CJ Briers, married </a:t>
            </a:r>
            <a:r>
              <a:rPr lang="en-ZA" sz="2000" b="1" dirty="0">
                <a:effectLst/>
                <a:latin typeface="Raleway" pitchFamily="2" charset="0"/>
                <a:ea typeface="Aptos" panose="020B0004020202020204" pitchFamily="34" charset="0"/>
                <a:cs typeface="Aptos" panose="020B0004020202020204" pitchFamily="34" charset="0"/>
              </a:rPr>
              <a:t>Helena Josina Myburgh</a:t>
            </a:r>
            <a:r>
              <a:rPr lang="en-ZA" sz="2000" dirty="0">
                <a:effectLst/>
                <a:latin typeface="Raleway" pitchFamily="2" charset="0"/>
                <a:ea typeface="Aptos" panose="020B0004020202020204" pitchFamily="34" charset="0"/>
                <a:cs typeface="Aptos" panose="020B0004020202020204" pitchFamily="34" charset="0"/>
              </a:rPr>
              <a:t>.</a:t>
            </a:r>
            <a:endParaRPr lang="en-ZA" sz="2000" dirty="0">
              <a:effectLst/>
              <a:latin typeface="Aptos" panose="020B0004020202020204" pitchFamily="34" charset="0"/>
              <a:ea typeface="Aptos" panose="020B0004020202020204" pitchFamily="34" charset="0"/>
              <a:cs typeface="Aptos" panose="020B0004020202020204" pitchFamily="34" charset="0"/>
            </a:endParaRPr>
          </a:p>
        </p:txBody>
      </p:sp>
      <p:pic>
        <p:nvPicPr>
          <p:cNvPr id="4" name="Picture 3" descr="Fields of grass on hill">
            <a:extLst>
              <a:ext uri="{FF2B5EF4-FFF2-40B4-BE49-F238E27FC236}">
                <a16:creationId xmlns:a16="http://schemas.microsoft.com/office/drawing/2014/main" id="{0698B08B-F7E3-49AC-A366-90C6347939D8}"/>
              </a:ext>
            </a:extLst>
          </p:cNvPr>
          <p:cNvPicPr>
            <a:picLocks noChangeAspect="1"/>
          </p:cNvPicPr>
          <p:nvPr/>
        </p:nvPicPr>
        <p:blipFill>
          <a:blip r:embed="rId2"/>
          <a:srcRect l="15201" r="14558"/>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51316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7D21C0-5019-FABA-8BFB-B08D908443B4}"/>
              </a:ext>
            </a:extLst>
          </p:cNvPr>
          <p:cNvSpPr>
            <a:spLocks noGrp="1"/>
          </p:cNvSpPr>
          <p:nvPr>
            <p:ph type="title"/>
          </p:nvPr>
        </p:nvSpPr>
        <p:spPr>
          <a:xfrm>
            <a:off x="4553734" y="256479"/>
            <a:ext cx="6798541" cy="657922"/>
          </a:xfrm>
        </p:spPr>
        <p:txBody>
          <a:bodyPr anchor="b">
            <a:normAutofit fontScale="90000"/>
          </a:bodyPr>
          <a:lstStyle/>
          <a:p>
            <a:r>
              <a:rPr lang="en-ZA" sz="3200" b="1" u="sng" dirty="0">
                <a:latin typeface="Raleway" pitchFamily="2" charset="0"/>
              </a:rPr>
              <a:t>Women's Envied Inheritance Rights</a:t>
            </a:r>
            <a:endParaRPr lang="en-ZA" sz="6000" b="1" u="sng" dirty="0">
              <a:latin typeface="Raleway" pitchFamily="2" charset="0"/>
            </a:endParaRPr>
          </a:p>
        </p:txBody>
      </p:sp>
      <p:pic>
        <p:nvPicPr>
          <p:cNvPr id="16" name="Picture 15">
            <a:extLst>
              <a:ext uri="{FF2B5EF4-FFF2-40B4-BE49-F238E27FC236}">
                <a16:creationId xmlns:a16="http://schemas.microsoft.com/office/drawing/2014/main" id="{FC6B6162-8F36-B573-9918-14C188BAB2A9}"/>
              </a:ext>
            </a:extLst>
          </p:cNvPr>
          <p:cNvPicPr>
            <a:picLocks noChangeAspect="1"/>
          </p:cNvPicPr>
          <p:nvPr/>
        </p:nvPicPr>
        <p:blipFill>
          <a:blip r:embed="rId2">
            <a:extLst>
              <a:ext uri="{28A0092B-C50C-407E-A947-70E740481C1C}">
                <a14:useLocalDpi xmlns:a14="http://schemas.microsoft.com/office/drawing/2010/main" val="0"/>
              </a:ext>
            </a:extLst>
          </a:blip>
          <a:srcRect l="29593" r="29593"/>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8DE77C90-E330-BCA3-BCA0-0F8C7B37A351}"/>
              </a:ext>
            </a:extLst>
          </p:cNvPr>
          <p:cNvSpPr>
            <a:spLocks noGrp="1"/>
          </p:cNvSpPr>
          <p:nvPr>
            <p:ph idx="1"/>
          </p:nvPr>
        </p:nvSpPr>
        <p:spPr>
          <a:xfrm>
            <a:off x="4553734" y="1001555"/>
            <a:ext cx="7304891" cy="5599967"/>
          </a:xfrm>
        </p:spPr>
        <p:txBody>
          <a:bodyPr>
            <a:normAutofit fontScale="85000" lnSpcReduction="10000"/>
          </a:bodyPr>
          <a:lstStyle/>
          <a:p>
            <a:pPr marL="0" indent="0">
              <a:lnSpc>
                <a:spcPct val="160000"/>
              </a:lnSpc>
              <a:spcBef>
                <a:spcPts val="0"/>
              </a:spcBef>
              <a:buNone/>
            </a:pPr>
            <a:r>
              <a:rPr lang="en-US" sz="2400" dirty="0">
                <a:latin typeface="Raleway" pitchFamily="2" charset="0"/>
              </a:rPr>
              <a:t>A significant moment in the family’s lineage occurred when </a:t>
            </a:r>
            <a:r>
              <a:rPr lang="en-US" sz="2400" b="1" dirty="0">
                <a:latin typeface="Raleway" pitchFamily="2" charset="0"/>
              </a:rPr>
              <a:t>Engela </a:t>
            </a:r>
            <a:r>
              <a:rPr lang="en-US" sz="2400" b="1" dirty="0" err="1">
                <a:latin typeface="Raleway" pitchFamily="2" charset="0"/>
              </a:rPr>
              <a:t>Hendrienna</a:t>
            </a:r>
            <a:r>
              <a:rPr lang="en-US" sz="2400" b="1" dirty="0">
                <a:latin typeface="Raleway" pitchFamily="2" charset="0"/>
              </a:rPr>
              <a:t> Briers</a:t>
            </a:r>
            <a:r>
              <a:rPr lang="en-US" sz="2400" dirty="0">
                <a:latin typeface="Raleway" pitchFamily="2" charset="0"/>
              </a:rPr>
              <a:t>, a descendant of the farm's early custodians, married </a:t>
            </a:r>
            <a:r>
              <a:rPr lang="en-US" sz="2400" b="1" dirty="0">
                <a:latin typeface="Raleway" pitchFamily="2" charset="0"/>
              </a:rPr>
              <a:t>Jan Nicolaas Louw</a:t>
            </a:r>
            <a:r>
              <a:rPr lang="en-US" sz="2400" dirty="0">
                <a:latin typeface="Raleway" pitchFamily="2" charset="0"/>
              </a:rPr>
              <a:t>, who had worked as a foreman on the farm.</a:t>
            </a:r>
          </a:p>
          <a:p>
            <a:pPr marL="0" indent="0">
              <a:lnSpc>
                <a:spcPct val="160000"/>
              </a:lnSpc>
              <a:spcBef>
                <a:spcPts val="0"/>
              </a:spcBef>
              <a:buNone/>
            </a:pPr>
            <a:endParaRPr lang="en-US" sz="2400" dirty="0">
              <a:latin typeface="Raleway" pitchFamily="2" charset="0"/>
            </a:endParaRPr>
          </a:p>
          <a:p>
            <a:pPr marL="0" indent="0">
              <a:lnSpc>
                <a:spcPct val="160000"/>
              </a:lnSpc>
              <a:spcBef>
                <a:spcPts val="0"/>
              </a:spcBef>
              <a:buNone/>
            </a:pPr>
            <a:r>
              <a:rPr lang="en-US" sz="2400" dirty="0">
                <a:latin typeface="Raleway" pitchFamily="2" charset="0"/>
              </a:rPr>
              <a:t>This union of the </a:t>
            </a:r>
            <a:r>
              <a:rPr lang="en-US" sz="2400" b="1" dirty="0">
                <a:latin typeface="Raleway" pitchFamily="2" charset="0"/>
              </a:rPr>
              <a:t>Briers</a:t>
            </a:r>
            <a:r>
              <a:rPr lang="en-US" sz="2400" dirty="0">
                <a:latin typeface="Raleway" pitchFamily="2" charset="0"/>
              </a:rPr>
              <a:t> and </a:t>
            </a:r>
            <a:r>
              <a:rPr lang="en-US" sz="2400" b="1" dirty="0">
                <a:latin typeface="Raleway" pitchFamily="2" charset="0"/>
              </a:rPr>
              <a:t>Louw</a:t>
            </a:r>
            <a:r>
              <a:rPr lang="en-US" sz="2400" dirty="0">
                <a:latin typeface="Raleway" pitchFamily="2" charset="0"/>
              </a:rPr>
              <a:t> families cemented a generational legacy, although it was uniquely governed by a </a:t>
            </a:r>
            <a:r>
              <a:rPr lang="en-US" sz="2400" b="1" dirty="0">
                <a:latin typeface="Raleway" pitchFamily="2" charset="0"/>
              </a:rPr>
              <a:t>testamentary condition </a:t>
            </a:r>
            <a:r>
              <a:rPr lang="en-US" sz="2400" dirty="0">
                <a:latin typeface="Raleway" pitchFamily="2" charset="0"/>
              </a:rPr>
              <a:t>that preserved the Briers family name, hence the combined surname </a:t>
            </a:r>
            <a:r>
              <a:rPr lang="en-US" sz="2400" b="1" dirty="0">
                <a:latin typeface="Raleway" pitchFamily="2" charset="0"/>
              </a:rPr>
              <a:t>Briers-Louw</a:t>
            </a:r>
            <a:r>
              <a:rPr lang="en-US" sz="2400" dirty="0">
                <a:latin typeface="Raleway" pitchFamily="2" charset="0"/>
              </a:rPr>
              <a:t>. This ensured the continuation of the Briers heritage through their descendants while integrating the Louw family’s contribution to the farm’s development.</a:t>
            </a:r>
            <a:endParaRPr lang="en-ZA" sz="2400" dirty="0">
              <a:latin typeface="Raleway" pitchFamily="2" charset="0"/>
            </a:endParaRPr>
          </a:p>
        </p:txBody>
      </p:sp>
    </p:spTree>
    <p:extLst>
      <p:ext uri="{BB962C8B-B14F-4D97-AF65-F5344CB8AC3E}">
        <p14:creationId xmlns:p14="http://schemas.microsoft.com/office/powerpoint/2010/main" val="422178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0366137-3DBB-4912-98D5-672702020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D28D1CE-5BF4-45B7-8D6D-B31A31980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7579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2A1CCC1-E7E7-95CC-CDED-6B197330F109}"/>
              </a:ext>
            </a:extLst>
          </p:cNvPr>
          <p:cNvSpPr>
            <a:spLocks noGrp="1"/>
          </p:cNvSpPr>
          <p:nvPr>
            <p:ph type="title"/>
          </p:nvPr>
        </p:nvSpPr>
        <p:spPr>
          <a:xfrm>
            <a:off x="118629" y="607744"/>
            <a:ext cx="4616590" cy="1454709"/>
          </a:xfrm>
        </p:spPr>
        <p:txBody>
          <a:bodyPr anchor="b">
            <a:normAutofit/>
          </a:bodyPr>
          <a:lstStyle/>
          <a:p>
            <a:pPr algn="ctr"/>
            <a:r>
              <a:rPr lang="en-ZA" sz="4000" b="1" dirty="0"/>
              <a:t>Mathys Briers-Louw</a:t>
            </a:r>
          </a:p>
        </p:txBody>
      </p:sp>
      <p:sp>
        <p:nvSpPr>
          <p:cNvPr id="4" name="Content Placeholder 3">
            <a:extLst>
              <a:ext uri="{FF2B5EF4-FFF2-40B4-BE49-F238E27FC236}">
                <a16:creationId xmlns:a16="http://schemas.microsoft.com/office/drawing/2014/main" id="{767D08B5-A4B4-BB7B-8CF0-37D50CCF0EF5}"/>
              </a:ext>
            </a:extLst>
          </p:cNvPr>
          <p:cNvSpPr>
            <a:spLocks noGrp="1"/>
          </p:cNvSpPr>
          <p:nvPr>
            <p:ph idx="1"/>
          </p:nvPr>
        </p:nvSpPr>
        <p:spPr>
          <a:xfrm>
            <a:off x="773526" y="2427382"/>
            <a:ext cx="3228738" cy="3681023"/>
          </a:xfrm>
        </p:spPr>
        <p:txBody>
          <a:bodyPr anchor="t">
            <a:normAutofit/>
          </a:bodyPr>
          <a:lstStyle/>
          <a:p>
            <a:pPr marL="0" indent="0" algn="ctr">
              <a:buNone/>
            </a:pPr>
            <a:r>
              <a:rPr lang="en-ZA" sz="2000" dirty="0" err="1">
                <a:solidFill>
                  <a:srgbClr val="595959"/>
                </a:solidFill>
              </a:rPr>
              <a:t>BComm</a:t>
            </a:r>
            <a:r>
              <a:rPr lang="en-ZA" sz="2000" dirty="0">
                <a:solidFill>
                  <a:srgbClr val="595959"/>
                </a:solidFill>
              </a:rPr>
              <a:t> (Law), LLB (Stellenbosch)</a:t>
            </a:r>
          </a:p>
          <a:p>
            <a:pPr marL="0" indent="0" algn="ctr">
              <a:buNone/>
            </a:pPr>
            <a:r>
              <a:rPr lang="en-ZA" sz="2000" dirty="0">
                <a:solidFill>
                  <a:srgbClr val="595959"/>
                </a:solidFill>
              </a:rPr>
              <a:t>LLM in Transnational Business Practice (Pacific, McGeorge, USA &amp; </a:t>
            </a:r>
            <a:r>
              <a:rPr lang="en-ZA" sz="2000" dirty="0" err="1">
                <a:solidFill>
                  <a:srgbClr val="595959"/>
                </a:solidFill>
              </a:rPr>
              <a:t>Bucerius</a:t>
            </a:r>
            <a:r>
              <a:rPr lang="en-ZA" sz="2000" dirty="0">
                <a:solidFill>
                  <a:srgbClr val="595959"/>
                </a:solidFill>
              </a:rPr>
              <a:t>, Germany)</a:t>
            </a:r>
          </a:p>
          <a:p>
            <a:pPr marL="0" indent="0" algn="ctr">
              <a:buNone/>
            </a:pPr>
            <a:r>
              <a:rPr lang="en-ZA" sz="2000" dirty="0">
                <a:solidFill>
                  <a:srgbClr val="595959"/>
                </a:solidFill>
              </a:rPr>
              <a:t>Attorney</a:t>
            </a:r>
          </a:p>
          <a:p>
            <a:pPr marL="0" indent="0" algn="ctr">
              <a:buNone/>
            </a:pPr>
            <a:endParaRPr lang="en-ZA" sz="2000" dirty="0">
              <a:solidFill>
                <a:srgbClr val="595959"/>
              </a:solidFill>
            </a:endParaRPr>
          </a:p>
          <a:p>
            <a:pPr marL="0" indent="0" algn="ctr">
              <a:buNone/>
            </a:pPr>
            <a:r>
              <a:rPr lang="en-ZA" sz="2000" dirty="0">
                <a:solidFill>
                  <a:srgbClr val="595959"/>
                </a:solidFill>
                <a:hlinkClick r:id="rId2"/>
              </a:rPr>
              <a:t>mathys@sllaw.co.za</a:t>
            </a:r>
            <a:endParaRPr lang="en-ZA" sz="2000" dirty="0">
              <a:solidFill>
                <a:srgbClr val="595959"/>
              </a:solidFill>
            </a:endParaRPr>
          </a:p>
          <a:p>
            <a:pPr marL="0" indent="0" algn="ctr">
              <a:buNone/>
            </a:pPr>
            <a:r>
              <a:rPr lang="en-ZA" sz="2000" dirty="0">
                <a:solidFill>
                  <a:srgbClr val="595959"/>
                </a:solidFill>
              </a:rPr>
              <a:t>+27 82 493 99 31</a:t>
            </a:r>
          </a:p>
        </p:txBody>
      </p:sp>
      <p:pic>
        <p:nvPicPr>
          <p:cNvPr id="2" name="Picture Placeholder 7">
            <a:extLst>
              <a:ext uri="{FF2B5EF4-FFF2-40B4-BE49-F238E27FC236}">
                <a16:creationId xmlns:a16="http://schemas.microsoft.com/office/drawing/2014/main" id="{ABDDC5F4-3FDB-54F7-D0FB-E50CCBEC1695}"/>
              </a:ext>
            </a:extLst>
          </p:cNvPr>
          <p:cNvPicPr>
            <a:picLocks noChangeAspect="1"/>
          </p:cNvPicPr>
          <p:nvPr/>
        </p:nvPicPr>
        <p:blipFill>
          <a:blip r:embed="rId3">
            <a:extLst>
              <a:ext uri="{28A0092B-C50C-407E-A947-70E740481C1C}">
                <a14:useLocalDpi xmlns:a14="http://schemas.microsoft.com/office/drawing/2010/main" val="0"/>
              </a:ext>
            </a:extLst>
          </a:blip>
          <a:srcRect t="16633" b="16633"/>
          <a:stretch/>
        </p:blipFill>
        <p:spPr>
          <a:xfrm>
            <a:off x="4853847" y="1960289"/>
            <a:ext cx="3618615" cy="3617744"/>
          </a:xfrm>
          <a:prstGeom prst="rect">
            <a:avLst/>
          </a:prstGeom>
          <a:noFill/>
        </p:spPr>
      </p:pic>
      <p:pic>
        <p:nvPicPr>
          <p:cNvPr id="5" name="Picture 4" descr="A qr code with a person in the middle&#10;&#10;Description automatically generated">
            <a:extLst>
              <a:ext uri="{FF2B5EF4-FFF2-40B4-BE49-F238E27FC236}">
                <a16:creationId xmlns:a16="http://schemas.microsoft.com/office/drawing/2014/main" id="{60051935-07AC-EE12-F51D-2491F9A9B99F}"/>
              </a:ext>
            </a:extLst>
          </p:cNvPr>
          <p:cNvPicPr>
            <a:picLocks noChangeAspect="1"/>
          </p:cNvPicPr>
          <p:nvPr/>
        </p:nvPicPr>
        <p:blipFill rotWithShape="1">
          <a:blip r:embed="rId4"/>
          <a:srcRect l="25509" t="45714" r="25194" b="4762"/>
          <a:stretch/>
        </p:blipFill>
        <p:spPr>
          <a:xfrm>
            <a:off x="8296275" y="1885950"/>
            <a:ext cx="3777098" cy="3775518"/>
          </a:xfrm>
          <a:prstGeom prst="rect">
            <a:avLst/>
          </a:prstGeom>
        </p:spPr>
      </p:pic>
    </p:spTree>
    <p:extLst>
      <p:ext uri="{BB962C8B-B14F-4D97-AF65-F5344CB8AC3E}">
        <p14:creationId xmlns:p14="http://schemas.microsoft.com/office/powerpoint/2010/main" val="3709721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46CB21-839A-8AA1-29DC-535E0F28C790}"/>
              </a:ext>
            </a:extLst>
          </p:cNvPr>
          <p:cNvSpPr>
            <a:spLocks noGrp="1"/>
          </p:cNvSpPr>
          <p:nvPr>
            <p:ph type="title"/>
          </p:nvPr>
        </p:nvSpPr>
        <p:spPr>
          <a:xfrm>
            <a:off x="761800" y="247650"/>
            <a:ext cx="5334197" cy="971549"/>
          </a:xfrm>
        </p:spPr>
        <p:txBody>
          <a:bodyPr anchor="ctr">
            <a:normAutofit/>
          </a:bodyPr>
          <a:lstStyle/>
          <a:p>
            <a:r>
              <a:rPr lang="en-ZA" sz="4000" b="1" dirty="0">
                <a:latin typeface="Raleway" pitchFamily="2" charset="0"/>
              </a:rPr>
              <a:t>Eenzaamheid Today</a:t>
            </a:r>
          </a:p>
        </p:txBody>
      </p:sp>
      <p:sp>
        <p:nvSpPr>
          <p:cNvPr id="3" name="Content Placeholder 2">
            <a:extLst>
              <a:ext uri="{FF2B5EF4-FFF2-40B4-BE49-F238E27FC236}">
                <a16:creationId xmlns:a16="http://schemas.microsoft.com/office/drawing/2014/main" id="{2DE74F8B-8189-B792-6AD2-18B4E161B421}"/>
              </a:ext>
            </a:extLst>
          </p:cNvPr>
          <p:cNvSpPr>
            <a:spLocks noGrp="1"/>
          </p:cNvSpPr>
          <p:nvPr>
            <p:ph idx="1"/>
          </p:nvPr>
        </p:nvSpPr>
        <p:spPr>
          <a:xfrm>
            <a:off x="761800" y="1114425"/>
            <a:ext cx="5843281" cy="5495925"/>
          </a:xfrm>
        </p:spPr>
        <p:txBody>
          <a:bodyPr anchor="ctr">
            <a:normAutofit lnSpcReduction="10000"/>
          </a:bodyPr>
          <a:lstStyle/>
          <a:p>
            <a:pPr marL="0" indent="0">
              <a:buNone/>
            </a:pPr>
            <a:r>
              <a:rPr lang="en-US" dirty="0">
                <a:latin typeface="Raleway" pitchFamily="2" charset="0"/>
              </a:rPr>
              <a:t>Eenzaamheid continues to produce wines of exceptional quality and character. </a:t>
            </a:r>
          </a:p>
          <a:p>
            <a:pPr marL="0" indent="0">
              <a:buNone/>
            </a:pPr>
            <a:r>
              <a:rPr lang="en-US" dirty="0">
                <a:latin typeface="Raleway" pitchFamily="2" charset="0"/>
              </a:rPr>
              <a:t>Their offerings reflect the integrity of the vineyard, the </a:t>
            </a:r>
            <a:r>
              <a:rPr lang="en-US" b="1" dirty="0">
                <a:latin typeface="Raleway" pitchFamily="2" charset="0"/>
              </a:rPr>
              <a:t>dedication</a:t>
            </a:r>
            <a:r>
              <a:rPr lang="en-US" dirty="0">
                <a:latin typeface="Raleway" pitchFamily="2" charset="0"/>
              </a:rPr>
              <a:t> of the Briers-Louw family, and the serene solitude that inspired the farm’s name centuries ago.</a:t>
            </a:r>
          </a:p>
          <a:p>
            <a:pPr marL="0" indent="0">
              <a:buNone/>
            </a:pPr>
            <a:r>
              <a:rPr lang="en-US" dirty="0">
                <a:latin typeface="Raleway" pitchFamily="2" charset="0"/>
              </a:rPr>
              <a:t>Visitors to the estate are treated to more than just fine wines, they are invited into a story that </a:t>
            </a:r>
            <a:r>
              <a:rPr lang="en-US" b="1" dirty="0">
                <a:latin typeface="Raleway" pitchFamily="2" charset="0"/>
              </a:rPr>
              <a:t>spans generations</a:t>
            </a:r>
            <a:r>
              <a:rPr lang="en-US" dirty="0">
                <a:latin typeface="Raleway" pitchFamily="2" charset="0"/>
              </a:rPr>
              <a:t>, filled with </a:t>
            </a:r>
            <a:r>
              <a:rPr lang="en-US" b="1" dirty="0">
                <a:latin typeface="Raleway" pitchFamily="2" charset="0"/>
              </a:rPr>
              <a:t>resilience</a:t>
            </a:r>
            <a:r>
              <a:rPr lang="en-US" dirty="0">
                <a:latin typeface="Raleway" pitchFamily="2" charset="0"/>
              </a:rPr>
              <a:t>, </a:t>
            </a:r>
            <a:r>
              <a:rPr lang="en-US" b="1" dirty="0">
                <a:latin typeface="Raleway" pitchFamily="2" charset="0"/>
              </a:rPr>
              <a:t>family bonds</a:t>
            </a:r>
            <a:r>
              <a:rPr lang="en-US" dirty="0">
                <a:latin typeface="Raleway" pitchFamily="2" charset="0"/>
              </a:rPr>
              <a:t>, and a </a:t>
            </a:r>
            <a:r>
              <a:rPr lang="en-US" b="1" dirty="0">
                <a:latin typeface="Raleway" pitchFamily="2" charset="0"/>
              </a:rPr>
              <a:t>passion</a:t>
            </a:r>
            <a:r>
              <a:rPr lang="en-US" dirty="0">
                <a:latin typeface="Raleway" pitchFamily="2" charset="0"/>
              </a:rPr>
              <a:t> for the land.</a:t>
            </a:r>
            <a:endParaRPr lang="en-ZA" sz="3200" dirty="0">
              <a:latin typeface="Raleway" pitchFamily="2" charset="0"/>
            </a:endParaRPr>
          </a:p>
        </p:txBody>
      </p:sp>
      <p:pic>
        <p:nvPicPr>
          <p:cNvPr id="5" name="Picture 4" descr="A landscape photo of a vineyard">
            <a:extLst>
              <a:ext uri="{FF2B5EF4-FFF2-40B4-BE49-F238E27FC236}">
                <a16:creationId xmlns:a16="http://schemas.microsoft.com/office/drawing/2014/main" id="{CECD405B-66D0-4835-2ED4-CE18E46AB320}"/>
              </a:ext>
            </a:extLst>
          </p:cNvPr>
          <p:cNvPicPr>
            <a:picLocks noChangeAspect="1"/>
          </p:cNvPicPr>
          <p:nvPr/>
        </p:nvPicPr>
        <p:blipFill>
          <a:blip r:embed="rId2"/>
          <a:srcRect l="27993" r="20171"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816249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247E-34F0-7B5B-21A7-733ED86505A4}"/>
              </a:ext>
            </a:extLst>
          </p:cNvPr>
          <p:cNvSpPr>
            <a:spLocks noGrp="1"/>
          </p:cNvSpPr>
          <p:nvPr>
            <p:ph type="title"/>
          </p:nvPr>
        </p:nvSpPr>
        <p:spPr>
          <a:xfrm>
            <a:off x="111512" y="365125"/>
            <a:ext cx="11942956" cy="1062231"/>
          </a:xfrm>
        </p:spPr>
        <p:txBody>
          <a:bodyPr>
            <a:normAutofit fontScale="90000"/>
          </a:bodyPr>
          <a:lstStyle/>
          <a:p>
            <a:pPr algn="ctr"/>
            <a:r>
              <a:rPr lang="en-ZA" b="1" dirty="0">
                <a:latin typeface="Raleway" pitchFamily="2" charset="0"/>
              </a:rPr>
              <a:t>Eenzaamheid Farm is more than 330 years old</a:t>
            </a:r>
          </a:p>
        </p:txBody>
      </p:sp>
      <p:pic>
        <p:nvPicPr>
          <p:cNvPr id="5" name="Content Placeholder 4" descr="A white house with a thatched roof&#10;&#10;AI-generated content may be incorrect.">
            <a:extLst>
              <a:ext uri="{FF2B5EF4-FFF2-40B4-BE49-F238E27FC236}">
                <a16:creationId xmlns:a16="http://schemas.microsoft.com/office/drawing/2014/main" id="{AEB6F83F-CC66-B649-05B4-9213C43517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3313"/>
            <a:ext cx="12192000" cy="5257800"/>
          </a:xfrm>
        </p:spPr>
      </p:pic>
    </p:spTree>
    <p:extLst>
      <p:ext uri="{BB962C8B-B14F-4D97-AF65-F5344CB8AC3E}">
        <p14:creationId xmlns:p14="http://schemas.microsoft.com/office/powerpoint/2010/main" val="1185231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white house with a thatched roof&#10;&#10;AI-generated content may be incorrect.">
            <a:extLst>
              <a:ext uri="{FF2B5EF4-FFF2-40B4-BE49-F238E27FC236}">
                <a16:creationId xmlns:a16="http://schemas.microsoft.com/office/drawing/2014/main" id="{8DE7916D-300B-7AFD-FE0C-03614FCBCF0B}"/>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13275" r="9837" b="1"/>
          <a:stretch>
            <a:fillRect/>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AAFA59E-31C8-0F00-E223-C4FCDBEB278D}"/>
              </a:ext>
            </a:extLst>
          </p:cNvPr>
          <p:cNvSpPr>
            <a:spLocks noGrp="1"/>
          </p:cNvSpPr>
          <p:nvPr>
            <p:ph idx="1"/>
          </p:nvPr>
        </p:nvSpPr>
        <p:spPr>
          <a:xfrm>
            <a:off x="555585" y="590309"/>
            <a:ext cx="11088547" cy="5798916"/>
          </a:xfrm>
        </p:spPr>
        <p:txBody>
          <a:bodyPr>
            <a:normAutofit fontScale="92500" lnSpcReduction="10000"/>
          </a:bodyPr>
          <a:lstStyle/>
          <a:p>
            <a:pPr marL="0" indent="0" algn="just">
              <a:buNone/>
            </a:pPr>
            <a:r>
              <a:rPr lang="en-US" sz="4000" b="0" i="0" dirty="0">
                <a:solidFill>
                  <a:srgbClr val="FFFFFF"/>
                </a:solidFill>
                <a:effectLst/>
                <a:latin typeface="Raleway" pitchFamily="2" charset="0"/>
              </a:rPr>
              <a:t>The original farmstead, which still exists today, was built before Eenzaamheid was granted in 1693. This building was constructed in the same era as the Castle of Good Hope and is known as a “pioneer dwelling” with its distinctive wolf-nose gable.</a:t>
            </a:r>
          </a:p>
          <a:p>
            <a:pPr marL="0" indent="0" algn="just">
              <a:buNone/>
            </a:pPr>
            <a:endParaRPr lang="en-US" sz="4000" b="0" i="0" dirty="0">
              <a:solidFill>
                <a:srgbClr val="FFFFFF"/>
              </a:solidFill>
              <a:effectLst/>
              <a:latin typeface="Raleway" pitchFamily="2" charset="0"/>
            </a:endParaRPr>
          </a:p>
          <a:p>
            <a:pPr marL="0" indent="0" algn="just">
              <a:buNone/>
            </a:pPr>
            <a:r>
              <a:rPr lang="en-US" sz="4000" b="0" i="0" dirty="0">
                <a:solidFill>
                  <a:srgbClr val="FFFFFF"/>
                </a:solidFill>
                <a:effectLst/>
                <a:latin typeface="Raleway" pitchFamily="2" charset="0"/>
              </a:rPr>
              <a:t>It is 40m long and 4.5m wide and was used partly as a homestead and partly as a shed. These buildings were normally built to knee-height from local stone, followed by layers of homemade bricks of clay and straw. </a:t>
            </a:r>
            <a:endParaRPr lang="en-ZA" sz="4000" dirty="0">
              <a:solidFill>
                <a:srgbClr val="FFFFFF"/>
              </a:solidFill>
              <a:latin typeface="Raleway" pitchFamily="2" charset="0"/>
            </a:endParaRPr>
          </a:p>
        </p:txBody>
      </p:sp>
    </p:spTree>
    <p:extLst>
      <p:ext uri="{BB962C8B-B14F-4D97-AF65-F5344CB8AC3E}">
        <p14:creationId xmlns:p14="http://schemas.microsoft.com/office/powerpoint/2010/main" val="126817821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tint">
            <a:extLst>
              <a:ext uri="{FF2B5EF4-FFF2-40B4-BE49-F238E27FC236}">
                <a16:creationId xmlns:a16="http://schemas.microsoft.com/office/drawing/2014/main" id="{873A92BB-13E0-64A6-16EC-4FE94F239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5FDA5145-032B-2849-FFAC-7B626031F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3"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5C8BD-83EB-6349-5A68-6E488C2FB42A}"/>
              </a:ext>
            </a:extLst>
          </p:cNvPr>
          <p:cNvSpPr>
            <a:spLocks noGrp="1"/>
          </p:cNvSpPr>
          <p:nvPr>
            <p:ph type="title" idx="4294967295"/>
          </p:nvPr>
        </p:nvSpPr>
        <p:spPr>
          <a:xfrm>
            <a:off x="334537" y="289932"/>
            <a:ext cx="6344459" cy="6206118"/>
          </a:xfrm>
        </p:spPr>
        <p:txBody>
          <a:bodyPr vert="horz" lIns="91440" tIns="45720" rIns="91440" bIns="45720" rtlCol="0" anchor="t">
            <a:noAutofit/>
          </a:bodyPr>
          <a:lstStyle/>
          <a:p>
            <a:r>
              <a:rPr lang="en-US" sz="2100" dirty="0">
                <a:latin typeface="Raleway" pitchFamily="2" charset="0"/>
              </a:rPr>
              <a:t>The farmhouse on Eenzaamheid is indeed one of the oldest “</a:t>
            </a:r>
            <a:r>
              <a:rPr lang="en-US" sz="2100" dirty="0" err="1">
                <a:latin typeface="Raleway" pitchFamily="2" charset="0"/>
              </a:rPr>
              <a:t>pioniershuisies</a:t>
            </a:r>
            <a:r>
              <a:rPr lang="en-US" sz="2100" dirty="0">
                <a:latin typeface="Raleway" pitchFamily="2" charset="0"/>
              </a:rPr>
              <a:t>” (pioneer dwellings) in SA. </a:t>
            </a:r>
            <a:br>
              <a:rPr lang="en-US" sz="2100" dirty="0">
                <a:latin typeface="Raleway" pitchFamily="2" charset="0"/>
              </a:rPr>
            </a:br>
            <a:br>
              <a:rPr lang="en-US" sz="2100" dirty="0">
                <a:latin typeface="Raleway" pitchFamily="2" charset="0"/>
              </a:rPr>
            </a:br>
            <a:r>
              <a:rPr lang="en-US" sz="2100" dirty="0">
                <a:latin typeface="Raleway" pitchFamily="2" charset="0"/>
              </a:rPr>
              <a:t>The farm itself was named and granted in 1693, but evidence suggests the original farmstead was constructed even earlier, before the official grant, placing its origins around 1690. This makes it contemporaneous with the earliest European settlement period in the Western Cape.</a:t>
            </a:r>
            <a:br>
              <a:rPr lang="en-US" sz="2100" dirty="0">
                <a:latin typeface="Raleway" pitchFamily="2" charset="0"/>
              </a:rPr>
            </a:br>
            <a:br>
              <a:rPr lang="en-US" sz="2100" dirty="0">
                <a:latin typeface="Raleway" pitchFamily="2" charset="0"/>
              </a:rPr>
            </a:br>
            <a:r>
              <a:rPr lang="en-US" sz="2100" dirty="0">
                <a:latin typeface="Raleway" pitchFamily="2" charset="0"/>
              </a:rPr>
              <a:t>Established in 1972, the JN Briers-Louw Nature Reserve, situated on the farm, is under the stewardship of CapeNature and provides a valuable respite for the little tortoise that is under so much pressure due to loss of habitat and predation.</a:t>
            </a:r>
            <a:br>
              <a:rPr lang="en-US" sz="2100" dirty="0">
                <a:latin typeface="Raleway" pitchFamily="2" charset="0"/>
              </a:rPr>
            </a:br>
            <a:br>
              <a:rPr lang="en-US" sz="2100" dirty="0">
                <a:latin typeface="Raleway" pitchFamily="2" charset="0"/>
              </a:rPr>
            </a:br>
            <a:r>
              <a:rPr lang="en-US" sz="2100" i="1" dirty="0">
                <a:latin typeface="Raleway" pitchFamily="2" charset="0"/>
              </a:rPr>
              <a:t>“Another treat, as we drove from the gates of the reserve, was when fallow deer were pointed out that quickly dispersed as our vehicle approached.”</a:t>
            </a:r>
            <a:br>
              <a:rPr lang="en-US" sz="2100" dirty="0">
                <a:latin typeface="Raleway" pitchFamily="2" charset="0"/>
              </a:rPr>
            </a:br>
            <a:endParaRPr lang="en-US" sz="2100" dirty="0">
              <a:latin typeface="Raleway" pitchFamily="2" charset="0"/>
            </a:endParaRPr>
          </a:p>
        </p:txBody>
      </p:sp>
      <p:pic>
        <p:nvPicPr>
          <p:cNvPr id="4" name="Picture 3" descr="A turtle in the grass&#10;&#10;AI-generated content may be incorrect.">
            <a:extLst>
              <a:ext uri="{FF2B5EF4-FFF2-40B4-BE49-F238E27FC236}">
                <a16:creationId xmlns:a16="http://schemas.microsoft.com/office/drawing/2014/main" id="{5C564C90-5646-A18F-EBCE-306BE8F25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002" y="582175"/>
            <a:ext cx="3509930" cy="2597349"/>
          </a:xfrm>
          <a:prstGeom prst="rect">
            <a:avLst/>
          </a:prstGeom>
        </p:spPr>
      </p:pic>
      <p:pic>
        <p:nvPicPr>
          <p:cNvPr id="6" name="Picture 5" descr="A deer with antlers standing in a field&#10;&#10;AI-generated content may be incorrect.">
            <a:extLst>
              <a:ext uri="{FF2B5EF4-FFF2-40B4-BE49-F238E27FC236}">
                <a16:creationId xmlns:a16="http://schemas.microsoft.com/office/drawing/2014/main" id="{E7729C2D-3718-030A-9876-0E3BA2ECD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998" y="3506879"/>
            <a:ext cx="1795890" cy="2650152"/>
          </a:xfrm>
          <a:prstGeom prst="rect">
            <a:avLst/>
          </a:prstGeom>
        </p:spPr>
      </p:pic>
    </p:spTree>
    <p:extLst>
      <p:ext uri="{BB962C8B-B14F-4D97-AF65-F5344CB8AC3E}">
        <p14:creationId xmlns:p14="http://schemas.microsoft.com/office/powerpoint/2010/main" val="2254440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F082E5-8824-4711-F87C-25AE67F6CCF2}"/>
              </a:ext>
            </a:extLst>
          </p:cNvPr>
          <p:cNvSpPr>
            <a:spLocks noGrp="1"/>
          </p:cNvSpPr>
          <p:nvPr>
            <p:ph type="title"/>
          </p:nvPr>
        </p:nvSpPr>
        <p:spPr>
          <a:xfrm>
            <a:off x="761800" y="200025"/>
            <a:ext cx="5334197" cy="1543050"/>
          </a:xfrm>
        </p:spPr>
        <p:txBody>
          <a:bodyPr anchor="ctr">
            <a:normAutofit/>
          </a:bodyPr>
          <a:lstStyle/>
          <a:p>
            <a:r>
              <a:rPr lang="en-US" sz="4000" b="1" dirty="0">
                <a:effectLst/>
                <a:latin typeface="Raleway" pitchFamily="2" charset="0"/>
              </a:rPr>
              <a:t>Corporate Social Responsibility</a:t>
            </a:r>
            <a:endParaRPr lang="en-ZA" sz="4000" b="1" dirty="0">
              <a:latin typeface="Raleway" pitchFamily="2" charset="0"/>
            </a:endParaRPr>
          </a:p>
        </p:txBody>
      </p:sp>
      <p:sp>
        <p:nvSpPr>
          <p:cNvPr id="3" name="Content Placeholder 2">
            <a:extLst>
              <a:ext uri="{FF2B5EF4-FFF2-40B4-BE49-F238E27FC236}">
                <a16:creationId xmlns:a16="http://schemas.microsoft.com/office/drawing/2014/main" id="{DDB79E8C-41C8-0B8F-6F23-026DFE092681}"/>
              </a:ext>
            </a:extLst>
          </p:cNvPr>
          <p:cNvSpPr>
            <a:spLocks noGrp="1"/>
          </p:cNvSpPr>
          <p:nvPr>
            <p:ph idx="1"/>
          </p:nvPr>
        </p:nvSpPr>
        <p:spPr>
          <a:xfrm>
            <a:off x="761800" y="1600200"/>
            <a:ext cx="5806268" cy="5057775"/>
          </a:xfrm>
        </p:spPr>
        <p:txBody>
          <a:bodyPr anchor="ctr">
            <a:normAutofit fontScale="92500" lnSpcReduction="20000"/>
          </a:bodyPr>
          <a:lstStyle/>
          <a:p>
            <a:pPr marL="0" indent="0">
              <a:lnSpc>
                <a:spcPct val="170000"/>
              </a:lnSpc>
              <a:spcBef>
                <a:spcPts val="0"/>
              </a:spcBef>
              <a:buNone/>
            </a:pPr>
            <a:r>
              <a:rPr lang="en-US" sz="2000" b="0" dirty="0">
                <a:effectLst/>
                <a:latin typeface="Raleway" pitchFamily="2" charset="0"/>
              </a:rPr>
              <a:t>CSR is a self-regulating business model by which companies make a concerted effort to operate in ways that enhance rather than degrade society and the environment in the pursuit of social accountability to itself, its stakeholders, and the public.</a:t>
            </a:r>
          </a:p>
          <a:p>
            <a:pPr marL="0" indent="0">
              <a:lnSpc>
                <a:spcPct val="170000"/>
              </a:lnSpc>
              <a:spcBef>
                <a:spcPts val="0"/>
              </a:spcBef>
              <a:buNone/>
            </a:pPr>
            <a:endParaRPr lang="en-US" sz="1100" b="0" dirty="0">
              <a:effectLst/>
              <a:latin typeface="Raleway" pitchFamily="2" charset="0"/>
            </a:endParaRPr>
          </a:p>
          <a:p>
            <a:pPr>
              <a:lnSpc>
                <a:spcPct val="170000"/>
              </a:lnSpc>
              <a:spcBef>
                <a:spcPts val="0"/>
              </a:spcBef>
            </a:pPr>
            <a:r>
              <a:rPr lang="en-US" sz="2000" b="0" i="0" dirty="0">
                <a:effectLst/>
                <a:latin typeface="Raleway" pitchFamily="2" charset="0"/>
              </a:rPr>
              <a:t>improved reputation for brand image, </a:t>
            </a:r>
          </a:p>
          <a:p>
            <a:pPr>
              <a:lnSpc>
                <a:spcPct val="170000"/>
              </a:lnSpc>
              <a:spcBef>
                <a:spcPts val="0"/>
              </a:spcBef>
            </a:pPr>
            <a:r>
              <a:rPr lang="en-US" sz="2000" b="0" i="0" dirty="0">
                <a:effectLst/>
                <a:latin typeface="Raleway" pitchFamily="2" charset="0"/>
              </a:rPr>
              <a:t>enhanced employee engagement,</a:t>
            </a:r>
          </a:p>
          <a:p>
            <a:pPr>
              <a:lnSpc>
                <a:spcPct val="170000"/>
              </a:lnSpc>
              <a:spcBef>
                <a:spcPts val="0"/>
              </a:spcBef>
            </a:pPr>
            <a:r>
              <a:rPr lang="en-US" sz="2000" b="0" i="0" dirty="0">
                <a:effectLst/>
                <a:latin typeface="Raleway" pitchFamily="2" charset="0"/>
              </a:rPr>
              <a:t>morale retention, </a:t>
            </a:r>
          </a:p>
          <a:p>
            <a:pPr>
              <a:lnSpc>
                <a:spcPct val="170000"/>
              </a:lnSpc>
              <a:spcBef>
                <a:spcPts val="0"/>
              </a:spcBef>
            </a:pPr>
            <a:r>
              <a:rPr lang="en-US" sz="2000" b="0" i="0" dirty="0">
                <a:effectLst/>
                <a:latin typeface="Raleway" pitchFamily="2" charset="0"/>
              </a:rPr>
              <a:t>increased customer loyalty, and</a:t>
            </a:r>
          </a:p>
          <a:p>
            <a:pPr>
              <a:lnSpc>
                <a:spcPct val="170000"/>
              </a:lnSpc>
              <a:spcBef>
                <a:spcPts val="0"/>
              </a:spcBef>
            </a:pPr>
            <a:r>
              <a:rPr lang="en-US" sz="2000" b="0" i="0" dirty="0">
                <a:effectLst/>
                <a:latin typeface="Raleway" pitchFamily="2" charset="0"/>
              </a:rPr>
              <a:t>financial outcomes</a:t>
            </a:r>
            <a:endParaRPr lang="en-ZA" sz="2000" dirty="0">
              <a:latin typeface="Raleway" pitchFamily="2" charset="0"/>
            </a:endParaRPr>
          </a:p>
        </p:txBody>
      </p:sp>
      <p:pic>
        <p:nvPicPr>
          <p:cNvPr id="5" name="Picture 4" descr="A pile of corks with black text&#10;&#10;AI-generated content may be incorrect.">
            <a:extLst>
              <a:ext uri="{FF2B5EF4-FFF2-40B4-BE49-F238E27FC236}">
                <a16:creationId xmlns:a16="http://schemas.microsoft.com/office/drawing/2014/main" id="{B1B3C534-0D6A-7A6F-17F3-7F841D779F7E}"/>
              </a:ext>
            </a:extLst>
          </p:cNvPr>
          <p:cNvPicPr>
            <a:picLocks noChangeAspect="1"/>
          </p:cNvPicPr>
          <p:nvPr/>
        </p:nvPicPr>
        <p:blipFill>
          <a:blip r:embed="rId2">
            <a:extLst>
              <a:ext uri="{28A0092B-C50C-407E-A947-70E740481C1C}">
                <a14:useLocalDpi xmlns:a14="http://schemas.microsoft.com/office/drawing/2010/main" val="0"/>
              </a:ext>
            </a:extLst>
          </a:blip>
          <a:srcRect t="27652" b="14723"/>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86554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F898E9-9AF2-A1C6-54ED-BFED60347B0E}"/>
              </a:ext>
            </a:extLst>
          </p:cNvPr>
          <p:cNvSpPr>
            <a:spLocks noGrp="1"/>
          </p:cNvSpPr>
          <p:nvPr>
            <p:ph idx="1"/>
          </p:nvPr>
        </p:nvSpPr>
        <p:spPr>
          <a:xfrm>
            <a:off x="256477" y="367990"/>
            <a:ext cx="5287073" cy="6322741"/>
          </a:xfrm>
        </p:spPr>
        <p:txBody>
          <a:bodyPr>
            <a:normAutofit fontScale="92500" lnSpcReduction="10000"/>
          </a:bodyPr>
          <a:lstStyle/>
          <a:p>
            <a:pPr marL="0" indent="0">
              <a:buNone/>
            </a:pPr>
            <a:r>
              <a:rPr lang="en-US" sz="4400" b="0" i="0" dirty="0">
                <a:solidFill>
                  <a:schemeClr val="tx1">
                    <a:lumMod val="85000"/>
                    <a:lumOff val="15000"/>
                  </a:schemeClr>
                </a:solidFill>
                <a:effectLst/>
                <a:latin typeface="Raleway" pitchFamily="2" charset="0"/>
              </a:rPr>
              <a:t>The </a:t>
            </a:r>
            <a:r>
              <a:rPr lang="en-US" sz="4400" b="1" i="0" dirty="0">
                <a:solidFill>
                  <a:schemeClr val="tx1">
                    <a:lumMod val="85000"/>
                    <a:lumOff val="15000"/>
                  </a:schemeClr>
                </a:solidFill>
                <a:effectLst/>
                <a:latin typeface="Raleway" pitchFamily="2" charset="0"/>
              </a:rPr>
              <a:t>Briers-Louw</a:t>
            </a:r>
            <a:r>
              <a:rPr lang="en-US" sz="4400" b="0" i="0" dirty="0">
                <a:solidFill>
                  <a:schemeClr val="tx1">
                    <a:lumMod val="85000"/>
                    <a:lumOff val="15000"/>
                  </a:schemeClr>
                </a:solidFill>
                <a:effectLst/>
                <a:latin typeface="Raleway" pitchFamily="2" charset="0"/>
              </a:rPr>
              <a:t> family have been the </a:t>
            </a:r>
            <a:r>
              <a:rPr lang="en-US" sz="4400" b="1" i="0" dirty="0">
                <a:solidFill>
                  <a:schemeClr val="tx1">
                    <a:lumMod val="85000"/>
                    <a:lumOff val="15000"/>
                  </a:schemeClr>
                </a:solidFill>
                <a:effectLst/>
                <a:latin typeface="Raleway" pitchFamily="2" charset="0"/>
              </a:rPr>
              <a:t>capable custodians </a:t>
            </a:r>
            <a:r>
              <a:rPr lang="en-US" sz="4400" b="0" i="0" dirty="0">
                <a:solidFill>
                  <a:schemeClr val="tx1">
                    <a:lumMod val="85000"/>
                    <a:lumOff val="15000"/>
                  </a:schemeClr>
                </a:solidFill>
                <a:effectLst/>
                <a:latin typeface="Raleway" pitchFamily="2" charset="0"/>
              </a:rPr>
              <a:t>of this beautiful property for </a:t>
            </a:r>
            <a:r>
              <a:rPr lang="en-US" sz="4400" b="1" i="0" dirty="0">
                <a:solidFill>
                  <a:schemeClr val="tx1">
                    <a:lumMod val="85000"/>
                    <a:lumOff val="15000"/>
                  </a:schemeClr>
                </a:solidFill>
                <a:effectLst/>
                <a:latin typeface="Raleway" pitchFamily="2" charset="0"/>
              </a:rPr>
              <a:t>over 190 years </a:t>
            </a:r>
            <a:r>
              <a:rPr lang="en-US" sz="4400" b="0" i="0" dirty="0">
                <a:solidFill>
                  <a:schemeClr val="tx1">
                    <a:lumMod val="85000"/>
                    <a:lumOff val="15000"/>
                  </a:schemeClr>
                </a:solidFill>
                <a:effectLst/>
                <a:latin typeface="Raleway" pitchFamily="2" charset="0"/>
              </a:rPr>
              <a:t>and have developed the farm into a </a:t>
            </a:r>
            <a:r>
              <a:rPr lang="en-US" sz="4400" b="1" i="0" dirty="0">
                <a:solidFill>
                  <a:schemeClr val="tx1">
                    <a:lumMod val="85000"/>
                    <a:lumOff val="15000"/>
                  </a:schemeClr>
                </a:solidFill>
                <a:effectLst/>
                <a:latin typeface="Raleway" pitchFamily="2" charset="0"/>
              </a:rPr>
              <a:t>multi-faceted</a:t>
            </a:r>
            <a:r>
              <a:rPr lang="en-US" sz="4400" b="0" i="0" dirty="0">
                <a:solidFill>
                  <a:schemeClr val="tx1">
                    <a:lumMod val="85000"/>
                    <a:lumOff val="15000"/>
                  </a:schemeClr>
                </a:solidFill>
                <a:effectLst/>
                <a:latin typeface="Raleway" pitchFamily="2" charset="0"/>
              </a:rPr>
              <a:t> enterprise including grapes, cattle, sheep, wheat and hospitality.</a:t>
            </a:r>
            <a:endParaRPr lang="en-ZA" sz="4400" dirty="0">
              <a:solidFill>
                <a:schemeClr val="tx1">
                  <a:lumMod val="85000"/>
                  <a:lumOff val="15000"/>
                </a:schemeClr>
              </a:solidFill>
              <a:latin typeface="Raleway" pitchFamily="2" charset="0"/>
            </a:endParaRPr>
          </a:p>
        </p:txBody>
      </p:sp>
      <p:pic>
        <p:nvPicPr>
          <p:cNvPr id="5" name="Picture 4" descr="An aerial view of a farm&#10;&#10;AI-generated content may be incorrect.">
            <a:extLst>
              <a:ext uri="{FF2B5EF4-FFF2-40B4-BE49-F238E27FC236}">
                <a16:creationId xmlns:a16="http://schemas.microsoft.com/office/drawing/2014/main" id="{E8F62655-EB73-7F1B-C20D-173E364B2C26}"/>
              </a:ext>
            </a:extLst>
          </p:cNvPr>
          <p:cNvPicPr>
            <a:picLocks noChangeAspect="1"/>
          </p:cNvPicPr>
          <p:nvPr/>
        </p:nvPicPr>
        <p:blipFill>
          <a:blip r:embed="rId2">
            <a:extLst>
              <a:ext uri="{28A0092B-C50C-407E-A947-70E740481C1C}">
                <a14:useLocalDpi xmlns:a14="http://schemas.microsoft.com/office/drawing/2010/main" val="0"/>
              </a:ext>
            </a:extLst>
          </a:blip>
          <a:srcRect t="370" r="3" b="20477"/>
          <a:stretch>
            <a:fillRect/>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7" name="Picture 6" descr="Aerial view of a farm&#10;&#10;AI-generated content may be incorrect.">
            <a:extLst>
              <a:ext uri="{FF2B5EF4-FFF2-40B4-BE49-F238E27FC236}">
                <a16:creationId xmlns:a16="http://schemas.microsoft.com/office/drawing/2014/main" id="{AF6FC743-058A-BB75-F335-4B4FE9D4FE46}"/>
              </a:ext>
            </a:extLst>
          </p:cNvPr>
          <p:cNvPicPr>
            <a:picLocks noChangeAspect="1"/>
          </p:cNvPicPr>
          <p:nvPr/>
        </p:nvPicPr>
        <p:blipFill>
          <a:blip r:embed="rId3">
            <a:extLst>
              <a:ext uri="{28A0092B-C50C-407E-A947-70E740481C1C}">
                <a14:useLocalDpi xmlns:a14="http://schemas.microsoft.com/office/drawing/2010/main" val="0"/>
              </a:ext>
            </a:extLst>
          </a:blip>
          <a:srcRect t="24150" r="-3" b="-3"/>
          <a:stretch>
            <a:fillRect/>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280988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Eenzaamheid Farmstead">
            <a:hlinkClick r:id="" action="ppaction://media"/>
            <a:extLst>
              <a:ext uri="{FF2B5EF4-FFF2-40B4-BE49-F238E27FC236}">
                <a16:creationId xmlns:a16="http://schemas.microsoft.com/office/drawing/2014/main" id="{07222F35-2B1E-1B58-8B35-8C0394D8B0A5}"/>
              </a:ext>
            </a:extLst>
          </p:cNvPr>
          <p:cNvPicPr>
            <a:picLocks noRot="1" noChangeAspect="1"/>
          </p:cNvPicPr>
          <p:nvPr>
            <a:videoFile r:link="rId1"/>
          </p:nvPr>
        </p:nvPicPr>
        <p:blipFill>
          <a:blip r:embed="rId3"/>
          <a:stretch>
            <a:fillRect/>
          </a:stretch>
        </p:blipFill>
        <p:spPr>
          <a:xfrm>
            <a:off x="0" y="9525"/>
            <a:ext cx="12192000" cy="6888480"/>
          </a:xfrm>
          <a:prstGeom prst="rect">
            <a:avLst/>
          </a:prstGeom>
        </p:spPr>
      </p:pic>
    </p:spTree>
    <p:extLst>
      <p:ext uri="{BB962C8B-B14F-4D97-AF65-F5344CB8AC3E}">
        <p14:creationId xmlns:p14="http://schemas.microsoft.com/office/powerpoint/2010/main" val="204156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3ADF6-AF6F-297B-3DB5-E907A29F3BCC}"/>
              </a:ext>
            </a:extLst>
          </p:cNvPr>
          <p:cNvSpPr>
            <a:spLocks noGrp="1"/>
          </p:cNvSpPr>
          <p:nvPr>
            <p:ph type="title"/>
          </p:nvPr>
        </p:nvSpPr>
        <p:spPr>
          <a:xfrm>
            <a:off x="836679" y="278781"/>
            <a:ext cx="6002110" cy="1402388"/>
          </a:xfrm>
        </p:spPr>
        <p:txBody>
          <a:bodyPr>
            <a:normAutofit/>
          </a:bodyPr>
          <a:lstStyle/>
          <a:p>
            <a:r>
              <a:rPr lang="en-US" sz="4000" b="1" dirty="0"/>
              <a:t>Generations of commitment </a:t>
            </a:r>
            <a:endParaRPr lang="en-ZA" sz="4000" b="1" dirty="0"/>
          </a:p>
        </p:txBody>
      </p:sp>
      <p:sp>
        <p:nvSpPr>
          <p:cNvPr id="35" name="Content Placeholder 6">
            <a:extLst>
              <a:ext uri="{FF2B5EF4-FFF2-40B4-BE49-F238E27FC236}">
                <a16:creationId xmlns:a16="http://schemas.microsoft.com/office/drawing/2014/main" id="{9E38CD46-00A0-2D73-F579-55AFCB00AF47}"/>
              </a:ext>
            </a:extLst>
          </p:cNvPr>
          <p:cNvSpPr>
            <a:spLocks noGrp="1"/>
          </p:cNvSpPr>
          <p:nvPr>
            <p:ph idx="1"/>
          </p:nvPr>
        </p:nvSpPr>
        <p:spPr>
          <a:xfrm>
            <a:off x="836680" y="1681169"/>
            <a:ext cx="6002110" cy="4816908"/>
          </a:xfrm>
        </p:spPr>
        <p:txBody>
          <a:bodyPr>
            <a:normAutofit lnSpcReduction="10000"/>
          </a:bodyPr>
          <a:lstStyle/>
          <a:p>
            <a:pPr marL="0" indent="0">
              <a:buNone/>
            </a:pPr>
            <a:r>
              <a:rPr lang="en-US" b="1" dirty="0">
                <a:effectLst/>
                <a:latin typeface="Raleway" pitchFamily="2" charset="0"/>
              </a:rPr>
              <a:t>Seven generations </a:t>
            </a:r>
            <a:r>
              <a:rPr lang="en-US" b="0" dirty="0">
                <a:effectLst/>
                <a:latin typeface="Raleway" pitchFamily="2" charset="0"/>
              </a:rPr>
              <a:t>of my family have tended dryland vines, with </a:t>
            </a:r>
            <a:r>
              <a:rPr lang="en-US" b="1" dirty="0">
                <a:effectLst/>
                <a:latin typeface="Raleway" pitchFamily="2" charset="0"/>
              </a:rPr>
              <a:t>knowledge and skills inherited from one generation to another</a:t>
            </a:r>
            <a:r>
              <a:rPr lang="en-US" b="0" dirty="0">
                <a:effectLst/>
                <a:latin typeface="Raleway" pitchFamily="2" charset="0"/>
              </a:rPr>
              <a:t>. </a:t>
            </a:r>
          </a:p>
          <a:p>
            <a:pPr marL="0" indent="0">
              <a:buNone/>
            </a:pPr>
            <a:r>
              <a:rPr lang="en-US" b="0" dirty="0">
                <a:effectLst/>
                <a:latin typeface="Raleway" pitchFamily="2" charset="0"/>
              </a:rPr>
              <a:t>The Mediterranean climate and deep shale soils of Paarl are reflected in the unique character of my family’s fine and distinctive wines. Each bottle is hand-crafted by traditional methods for your enjoyment. </a:t>
            </a:r>
          </a:p>
          <a:p>
            <a:pPr marL="0" indent="0">
              <a:buNone/>
            </a:pPr>
            <a:r>
              <a:rPr lang="en-US" b="0" dirty="0">
                <a:effectLst/>
                <a:latin typeface="Raleway" pitchFamily="2" charset="0"/>
              </a:rPr>
              <a:t>Cheers to good health, peace and prosperity!</a:t>
            </a:r>
            <a:endParaRPr lang="en-ZA" dirty="0"/>
          </a:p>
        </p:txBody>
      </p:sp>
      <p:pic>
        <p:nvPicPr>
          <p:cNvPr id="9" name="Picture 8" descr="Grapes on a tree">
            <a:extLst>
              <a:ext uri="{FF2B5EF4-FFF2-40B4-BE49-F238E27FC236}">
                <a16:creationId xmlns:a16="http://schemas.microsoft.com/office/drawing/2014/main" id="{83EFA3CE-A098-131E-01B1-02B581A1CD51}"/>
              </a:ext>
            </a:extLst>
          </p:cNvPr>
          <p:cNvPicPr>
            <a:picLocks noChangeAspect="1"/>
          </p:cNvPicPr>
          <p:nvPr/>
        </p:nvPicPr>
        <p:blipFill>
          <a:blip r:embed="rId2"/>
          <a:srcRect l="36034" r="15372" b="-1"/>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4221542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op view of corks">
            <a:extLst>
              <a:ext uri="{FF2B5EF4-FFF2-40B4-BE49-F238E27FC236}">
                <a16:creationId xmlns:a16="http://schemas.microsoft.com/office/drawing/2014/main" id="{93BB79D9-BA4B-79D7-AA16-5A2821A9D124}"/>
              </a:ext>
            </a:extLst>
          </p:cNvPr>
          <p:cNvPicPr>
            <a:picLocks noChangeAspect="1"/>
          </p:cNvPicPr>
          <p:nvPr/>
        </p:nvPicPr>
        <p:blipFill>
          <a:blip r:embed="rId2"/>
          <a:srcRect t="1215" b="17558"/>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93366-6702-CA8D-7146-5E98E994361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latin typeface="Raleway" pitchFamily="2" charset="0"/>
              </a:rPr>
              <a:t>THANK YOU</a:t>
            </a:r>
          </a:p>
        </p:txBody>
      </p:sp>
    </p:spTree>
    <p:extLst>
      <p:ext uri="{BB962C8B-B14F-4D97-AF65-F5344CB8AC3E}">
        <p14:creationId xmlns:p14="http://schemas.microsoft.com/office/powerpoint/2010/main" val="67033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C58929-0296-79AE-D765-2D7265CB05AE}"/>
              </a:ext>
            </a:extLst>
          </p:cNvPr>
          <p:cNvSpPr/>
          <p:nvPr/>
        </p:nvSpPr>
        <p:spPr>
          <a:xfrm>
            <a:off x="0" y="0"/>
            <a:ext cx="12192000" cy="6862949"/>
          </a:xfrm>
          <a:prstGeom prst="rect">
            <a:avLst/>
          </a:prstGeom>
          <a:solidFill>
            <a:srgbClr val="0105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solidFill>
            </a:endParaRPr>
          </a:p>
        </p:txBody>
      </p:sp>
      <p:pic>
        <p:nvPicPr>
          <p:cNvPr id="5" name="Picture 4" descr="A white text on a blue background&#10;&#10;Description automatically generated">
            <a:extLst>
              <a:ext uri="{FF2B5EF4-FFF2-40B4-BE49-F238E27FC236}">
                <a16:creationId xmlns:a16="http://schemas.microsoft.com/office/drawing/2014/main" id="{BB23213D-CBF4-302E-4866-E3691F9AB01E}"/>
              </a:ext>
            </a:extLst>
          </p:cNvPr>
          <p:cNvPicPr>
            <a:picLocks noChangeAspect="1"/>
          </p:cNvPicPr>
          <p:nvPr/>
        </p:nvPicPr>
        <p:blipFill>
          <a:blip r:embed="rId2"/>
          <a:srcRect l="27970" t="27481" r="18846" b="27423"/>
          <a:stretch/>
        </p:blipFill>
        <p:spPr>
          <a:xfrm>
            <a:off x="2638425" y="362497"/>
            <a:ext cx="7277100" cy="6170642"/>
          </a:xfrm>
          <a:prstGeom prst="rect">
            <a:avLst/>
          </a:prstGeom>
        </p:spPr>
      </p:pic>
      <p:sp>
        <p:nvSpPr>
          <p:cNvPr id="2" name="TextBox 1">
            <a:extLst>
              <a:ext uri="{FF2B5EF4-FFF2-40B4-BE49-F238E27FC236}">
                <a16:creationId xmlns:a16="http://schemas.microsoft.com/office/drawing/2014/main" id="{D4117C51-D051-DD5F-67EE-EB2EAA810274}"/>
              </a:ext>
            </a:extLst>
          </p:cNvPr>
          <p:cNvSpPr txBox="1"/>
          <p:nvPr/>
        </p:nvSpPr>
        <p:spPr>
          <a:xfrm>
            <a:off x="237660" y="4364593"/>
            <a:ext cx="4895850" cy="2246769"/>
          </a:xfrm>
          <a:prstGeom prst="rect">
            <a:avLst/>
          </a:prstGeom>
          <a:noFill/>
        </p:spPr>
        <p:txBody>
          <a:bodyPr wrap="square" rtlCol="0">
            <a:spAutoFit/>
          </a:bodyPr>
          <a:lstStyle/>
          <a:p>
            <a:r>
              <a:rPr lang="en-ZA" sz="2800" dirty="0">
                <a:solidFill>
                  <a:schemeClr val="bg1"/>
                </a:solidFill>
              </a:rPr>
              <a:t>TAX </a:t>
            </a:r>
            <a:r>
              <a:rPr lang="en-ZA" sz="2800" dirty="0">
                <a:solidFill>
                  <a:schemeClr val="bg1"/>
                </a:solidFill>
                <a:latin typeface="Aptos" panose="020B0004020202020204" pitchFamily="34" charset="0"/>
              </a:rPr>
              <a:t> </a:t>
            </a:r>
          </a:p>
          <a:p>
            <a:r>
              <a:rPr lang="en-ZA" sz="2800" dirty="0">
                <a:solidFill>
                  <a:schemeClr val="bg1"/>
                </a:solidFill>
                <a:latin typeface="Aptos" panose="020B0004020202020204" pitchFamily="34" charset="0"/>
              </a:rPr>
              <a:t>LEGAL </a:t>
            </a:r>
          </a:p>
          <a:p>
            <a:r>
              <a:rPr lang="en-ZA" sz="2800" dirty="0">
                <a:solidFill>
                  <a:schemeClr val="bg1"/>
                </a:solidFill>
                <a:latin typeface="Aptos" panose="020B0004020202020204" pitchFamily="34" charset="0"/>
              </a:rPr>
              <a:t>FIDUCIARY</a:t>
            </a:r>
          </a:p>
          <a:p>
            <a:r>
              <a:rPr lang="en-ZA" sz="2800" dirty="0">
                <a:solidFill>
                  <a:schemeClr val="bg1"/>
                </a:solidFill>
                <a:latin typeface="Aptos" panose="020B0004020202020204" pitchFamily="34" charset="0"/>
              </a:rPr>
              <a:t>EXCHANGE CONTROL </a:t>
            </a:r>
          </a:p>
          <a:p>
            <a:r>
              <a:rPr lang="en-ZA" sz="2800" dirty="0">
                <a:solidFill>
                  <a:schemeClr val="bg1"/>
                </a:solidFill>
                <a:latin typeface="Aptos" panose="020B0004020202020204" pitchFamily="34" charset="0"/>
              </a:rPr>
              <a:t>APPROPRIATE STRUCTURING </a:t>
            </a:r>
            <a:endParaRPr lang="en-ZA" sz="2800" dirty="0">
              <a:solidFill>
                <a:schemeClr val="bg1"/>
              </a:solidFill>
            </a:endParaRPr>
          </a:p>
        </p:txBody>
      </p:sp>
      <p:sp>
        <p:nvSpPr>
          <p:cNvPr id="3" name="TextBox 2">
            <a:extLst>
              <a:ext uri="{FF2B5EF4-FFF2-40B4-BE49-F238E27FC236}">
                <a16:creationId xmlns:a16="http://schemas.microsoft.com/office/drawing/2014/main" id="{5A677A11-7272-EA0E-CD72-BCCE5E48A125}"/>
              </a:ext>
            </a:extLst>
          </p:cNvPr>
          <p:cNvSpPr txBox="1"/>
          <p:nvPr/>
        </p:nvSpPr>
        <p:spPr>
          <a:xfrm>
            <a:off x="9120653" y="6077579"/>
            <a:ext cx="2880848" cy="461665"/>
          </a:xfrm>
          <a:prstGeom prst="rect">
            <a:avLst/>
          </a:prstGeom>
          <a:noFill/>
        </p:spPr>
        <p:txBody>
          <a:bodyPr wrap="square" rtlCol="0">
            <a:spAutoFit/>
          </a:bodyPr>
          <a:lstStyle/>
          <a:p>
            <a:pPr algn="ctr"/>
            <a:r>
              <a:rPr lang="en-ZA" sz="2400" b="1" dirty="0">
                <a:solidFill>
                  <a:schemeClr val="bg1"/>
                </a:solidFill>
              </a:rPr>
              <a:t>www.situs360.com</a:t>
            </a:r>
          </a:p>
        </p:txBody>
      </p:sp>
      <p:pic>
        <p:nvPicPr>
          <p:cNvPr id="4" name="Picture 3" descr="A blue and white logo&#10;&#10;Description automatically generated">
            <a:extLst>
              <a:ext uri="{FF2B5EF4-FFF2-40B4-BE49-F238E27FC236}">
                <a16:creationId xmlns:a16="http://schemas.microsoft.com/office/drawing/2014/main" id="{2F6359C5-46FA-B959-5489-9E371B3A99C3}"/>
              </a:ext>
            </a:extLst>
          </p:cNvPr>
          <p:cNvPicPr>
            <a:picLocks noChangeAspect="1"/>
          </p:cNvPicPr>
          <p:nvPr/>
        </p:nvPicPr>
        <p:blipFill>
          <a:blip r:embed="rId3">
            <a:extLst>
              <a:ext uri="{28A0092B-C50C-407E-A947-70E740481C1C}">
                <a14:useLocalDpi xmlns:a14="http://schemas.microsoft.com/office/drawing/2010/main" val="0"/>
              </a:ext>
            </a:extLst>
          </a:blip>
          <a:srcRect t="16169" r="47028" b="15112"/>
          <a:stretch/>
        </p:blipFill>
        <p:spPr>
          <a:xfrm>
            <a:off x="9733227" y="4576"/>
            <a:ext cx="2458773" cy="1021336"/>
          </a:xfrm>
          <a:prstGeom prst="rect">
            <a:avLst/>
          </a:prstGeom>
        </p:spPr>
      </p:pic>
    </p:spTree>
    <p:extLst>
      <p:ext uri="{BB962C8B-B14F-4D97-AF65-F5344CB8AC3E}">
        <p14:creationId xmlns:p14="http://schemas.microsoft.com/office/powerpoint/2010/main" val="29890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Coffee bubbles">
            <a:extLst>
              <a:ext uri="{FF2B5EF4-FFF2-40B4-BE49-F238E27FC236}">
                <a16:creationId xmlns:a16="http://schemas.microsoft.com/office/drawing/2014/main" id="{D9F60DA5-2ADA-D439-B2F4-01470D2DB321}"/>
              </a:ext>
            </a:extLst>
          </p:cNvPr>
          <p:cNvPicPr>
            <a:picLocks noChangeAspect="1"/>
          </p:cNvPicPr>
          <p:nvPr/>
        </p:nvPicPr>
        <p:blipFill>
          <a:blip r:embed="rId2"/>
          <a:srcRect t="15719" r="-1" b="8"/>
          <a:stretch>
            <a:fillRect/>
          </a:stretch>
        </p:blipFill>
        <p:spPr>
          <a:xfrm>
            <a:off x="-1219" y="-4"/>
            <a:ext cx="12191695" cy="6858000"/>
          </a:xfrm>
          <a:prstGeom prst="rect">
            <a:avLst/>
          </a:prstGeom>
        </p:spPr>
      </p:pic>
      <p:sp>
        <p:nvSpPr>
          <p:cNvPr id="47" name="Freeform: Shape 46">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1377" y="1386250"/>
            <a:ext cx="4598786"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9573" y="1494845"/>
            <a:ext cx="4354593"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prstClr val="white"/>
              </a:solidFill>
              <a:latin typeface="Meiryo"/>
            </a:endParaRPr>
          </a:p>
        </p:txBody>
      </p:sp>
      <p:sp>
        <p:nvSpPr>
          <p:cNvPr id="51" name="Freeform: Shape 50">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5D97B25-0526-9B11-F74C-BFE6DF37B808}"/>
              </a:ext>
            </a:extLst>
          </p:cNvPr>
          <p:cNvSpPr>
            <a:spLocks noGrp="1"/>
          </p:cNvSpPr>
          <p:nvPr>
            <p:ph type="ctrTitle"/>
          </p:nvPr>
        </p:nvSpPr>
        <p:spPr>
          <a:xfrm>
            <a:off x="1526710" y="2217823"/>
            <a:ext cx="3660318" cy="2787805"/>
          </a:xfrm>
        </p:spPr>
        <p:txBody>
          <a:bodyPr anchor="b">
            <a:noAutofit/>
          </a:bodyPr>
          <a:lstStyle/>
          <a:p>
            <a:r>
              <a:rPr lang="en-ZA" sz="3100" dirty="0">
                <a:solidFill>
                  <a:schemeClr val="tx1">
                    <a:lumMod val="75000"/>
                    <a:lumOff val="25000"/>
                  </a:schemeClr>
                </a:solidFill>
              </a:rPr>
              <a:t>The story of Veuve Clicquot </a:t>
            </a:r>
            <a:br>
              <a:rPr lang="en-ZA" sz="3100" dirty="0">
                <a:solidFill>
                  <a:schemeClr val="tx1">
                    <a:lumMod val="75000"/>
                    <a:lumOff val="25000"/>
                  </a:schemeClr>
                </a:solidFill>
              </a:rPr>
            </a:br>
            <a:r>
              <a:rPr lang="en-ZA" sz="3100" dirty="0">
                <a:solidFill>
                  <a:schemeClr val="tx1">
                    <a:lumMod val="75000"/>
                    <a:lumOff val="25000"/>
                  </a:schemeClr>
                </a:solidFill>
              </a:rPr>
              <a:t>is one of </a:t>
            </a:r>
            <a:r>
              <a:rPr lang="en-ZA" sz="3100" b="1" dirty="0">
                <a:solidFill>
                  <a:schemeClr val="tx1">
                    <a:lumMod val="75000"/>
                    <a:lumOff val="25000"/>
                  </a:schemeClr>
                </a:solidFill>
              </a:rPr>
              <a:t>resilience</a:t>
            </a:r>
            <a:r>
              <a:rPr lang="en-ZA" sz="3100" dirty="0">
                <a:solidFill>
                  <a:schemeClr val="tx1">
                    <a:lumMod val="75000"/>
                    <a:lumOff val="25000"/>
                  </a:schemeClr>
                </a:solidFill>
              </a:rPr>
              <a:t>, </a:t>
            </a:r>
            <a:br>
              <a:rPr lang="en-ZA" sz="3100" dirty="0">
                <a:solidFill>
                  <a:schemeClr val="tx1">
                    <a:lumMod val="75000"/>
                    <a:lumOff val="25000"/>
                  </a:schemeClr>
                </a:solidFill>
              </a:rPr>
            </a:br>
            <a:r>
              <a:rPr lang="en-ZA" sz="3100" b="1" dirty="0">
                <a:solidFill>
                  <a:schemeClr val="tx1">
                    <a:lumMod val="75000"/>
                    <a:lumOff val="25000"/>
                  </a:schemeClr>
                </a:solidFill>
              </a:rPr>
              <a:t>innovation</a:t>
            </a:r>
            <a:r>
              <a:rPr lang="en-ZA" sz="3100" dirty="0">
                <a:solidFill>
                  <a:schemeClr val="tx1">
                    <a:lumMod val="75000"/>
                    <a:lumOff val="25000"/>
                  </a:schemeClr>
                </a:solidFill>
              </a:rPr>
              <a:t> and </a:t>
            </a:r>
            <a:r>
              <a:rPr lang="en-ZA" sz="3100" b="1" dirty="0">
                <a:solidFill>
                  <a:schemeClr val="tx1">
                    <a:lumMod val="75000"/>
                    <a:lumOff val="25000"/>
                  </a:schemeClr>
                </a:solidFill>
              </a:rPr>
              <a:t>transformation</a:t>
            </a:r>
            <a:r>
              <a:rPr lang="en-ZA" sz="3100" dirty="0">
                <a:solidFill>
                  <a:schemeClr val="tx1">
                    <a:lumMod val="75000"/>
                    <a:lumOff val="25000"/>
                  </a:schemeClr>
                </a:solidFill>
              </a:rPr>
              <a:t> </a:t>
            </a:r>
            <a:br>
              <a:rPr lang="en-ZA" sz="3100" dirty="0">
                <a:solidFill>
                  <a:schemeClr val="tx1">
                    <a:lumMod val="75000"/>
                    <a:lumOff val="25000"/>
                  </a:schemeClr>
                </a:solidFill>
              </a:rPr>
            </a:br>
            <a:r>
              <a:rPr lang="en-ZA" sz="3100" dirty="0">
                <a:solidFill>
                  <a:schemeClr val="tx1">
                    <a:lumMod val="75000"/>
                    <a:lumOff val="25000"/>
                  </a:schemeClr>
                </a:solidFill>
              </a:rPr>
              <a:t>in the world of champagne.</a:t>
            </a:r>
          </a:p>
        </p:txBody>
      </p:sp>
      <p:grpSp>
        <p:nvGrpSpPr>
          <p:cNvPr id="53" name="Group 52">
            <a:extLst>
              <a:ext uri="{FF2B5EF4-FFF2-40B4-BE49-F238E27FC236}">
                <a16:creationId xmlns:a16="http://schemas.microsoft.com/office/drawing/2014/main" id="{06536C0D-2219-44F1-94EC-B9A56501D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6303" y="1122043"/>
            <a:ext cx="4908132" cy="4613915"/>
            <a:chOff x="6516303" y="1122043"/>
            <a:chExt cx="4908132" cy="4613915"/>
          </a:xfrm>
        </p:grpSpPr>
        <p:sp>
          <p:nvSpPr>
            <p:cNvPr id="54" name="Freeform: Shape 53">
              <a:extLst>
                <a:ext uri="{FF2B5EF4-FFF2-40B4-BE49-F238E27FC236}">
                  <a16:creationId xmlns:a16="http://schemas.microsoft.com/office/drawing/2014/main" id="{9DF0CCBF-D7FD-451C-92EB-84C362B69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Freeform: Shape 54">
              <a:extLst>
                <a:ext uri="{FF2B5EF4-FFF2-40B4-BE49-F238E27FC236}">
                  <a16:creationId xmlns:a16="http://schemas.microsoft.com/office/drawing/2014/main" id="{2B1B8EEB-4E8B-43EC-AB8F-F7E2CD968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descr="A yellow sign with black text&#10;&#10;AI-generated content may be incorrect.">
            <a:extLst>
              <a:ext uri="{FF2B5EF4-FFF2-40B4-BE49-F238E27FC236}">
                <a16:creationId xmlns:a16="http://schemas.microsoft.com/office/drawing/2014/main" id="{372A5434-1B0A-2095-EF82-614C1583ECA8}"/>
              </a:ext>
            </a:extLst>
          </p:cNvPr>
          <p:cNvPicPr>
            <a:picLocks noChangeAspect="1"/>
          </p:cNvPicPr>
          <p:nvPr/>
        </p:nvPicPr>
        <p:blipFill>
          <a:blip r:embed="rId3">
            <a:extLst>
              <a:ext uri="{28A0092B-C50C-407E-A947-70E740481C1C}">
                <a14:useLocalDpi xmlns:a14="http://schemas.microsoft.com/office/drawing/2010/main" val="0"/>
              </a:ext>
            </a:extLst>
          </a:blip>
          <a:srcRect r="1" b="6118"/>
          <a:stretch>
            <a:fillRect/>
          </a:stretch>
        </p:blipFill>
        <p:spPr>
          <a:xfrm>
            <a:off x="6882275" y="1386254"/>
            <a:ext cx="4228348"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29376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5CB1CC-E78F-9A2E-5E6F-1692AF5AA504}"/>
              </a:ext>
            </a:extLst>
          </p:cNvPr>
          <p:cNvSpPr>
            <a:spLocks noGrp="1"/>
          </p:cNvSpPr>
          <p:nvPr>
            <p:ph type="title"/>
          </p:nvPr>
        </p:nvSpPr>
        <p:spPr>
          <a:xfrm>
            <a:off x="640080" y="325369"/>
            <a:ext cx="4368602" cy="1956841"/>
          </a:xfrm>
        </p:spPr>
        <p:txBody>
          <a:bodyPr anchor="b">
            <a:normAutofit/>
          </a:bodyPr>
          <a:lstStyle/>
          <a:p>
            <a:r>
              <a:rPr lang="en-ZA" sz="4600" dirty="0"/>
              <a:t>The Origin </a:t>
            </a:r>
            <a:br>
              <a:rPr lang="en-ZA" sz="4600" dirty="0"/>
            </a:br>
            <a:r>
              <a:rPr lang="en-ZA" sz="4600" dirty="0"/>
              <a:t>(Veuve Clicquot)</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B1DE47-73DF-50CA-B383-571DD0F24AA1}"/>
              </a:ext>
            </a:extLst>
          </p:cNvPr>
          <p:cNvSpPr>
            <a:spLocks noGrp="1"/>
          </p:cNvSpPr>
          <p:nvPr>
            <p:ph idx="1"/>
          </p:nvPr>
        </p:nvSpPr>
        <p:spPr>
          <a:xfrm>
            <a:off x="640080" y="3612995"/>
            <a:ext cx="4243589" cy="2580572"/>
          </a:xfrm>
        </p:spPr>
        <p:txBody>
          <a:bodyPr>
            <a:normAutofit/>
          </a:bodyPr>
          <a:lstStyle/>
          <a:p>
            <a:r>
              <a:rPr lang="en-ZA" dirty="0"/>
              <a:t>Founded in 1772 in Reims, France</a:t>
            </a:r>
          </a:p>
          <a:p>
            <a:r>
              <a:rPr lang="en-ZA" dirty="0"/>
              <a:t>By Philippe Clicquot, a textile merchant who decided to start a wine business.</a:t>
            </a:r>
          </a:p>
        </p:txBody>
      </p:sp>
      <p:pic>
        <p:nvPicPr>
          <p:cNvPr id="8" name="Picture 7">
            <a:extLst>
              <a:ext uri="{FF2B5EF4-FFF2-40B4-BE49-F238E27FC236}">
                <a16:creationId xmlns:a16="http://schemas.microsoft.com/office/drawing/2014/main" id="{F34173DB-5340-065F-BEF8-80291B634D28}"/>
              </a:ext>
            </a:extLst>
          </p:cNvPr>
          <p:cNvPicPr>
            <a:picLocks noChangeAspect="1"/>
          </p:cNvPicPr>
          <p:nvPr/>
        </p:nvPicPr>
        <p:blipFill>
          <a:blip r:embed="rId2">
            <a:extLst>
              <a:ext uri="{28A0092B-C50C-407E-A947-70E740481C1C}">
                <a14:useLocalDpi xmlns:a14="http://schemas.microsoft.com/office/drawing/2010/main" val="0"/>
              </a:ext>
            </a:extLst>
          </a:blip>
          <a:srcRect l="16559" r="165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1" name="Picture 10" descr="A yellow sign with black text&#10;&#10;AI-generated content may be incorrect.">
            <a:extLst>
              <a:ext uri="{FF2B5EF4-FFF2-40B4-BE49-F238E27FC236}">
                <a16:creationId xmlns:a16="http://schemas.microsoft.com/office/drawing/2014/main" id="{F9DB1250-B990-2171-299D-429638B6B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0384" y="4989422"/>
            <a:ext cx="1868568" cy="1868568"/>
          </a:xfrm>
          <a:prstGeom prst="rect">
            <a:avLst/>
          </a:prstGeom>
        </p:spPr>
      </p:pic>
    </p:spTree>
    <p:extLst>
      <p:ext uri="{BB962C8B-B14F-4D97-AF65-F5344CB8AC3E}">
        <p14:creationId xmlns:p14="http://schemas.microsoft.com/office/powerpoint/2010/main" val="2040741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B37078-4AB6-F433-8622-CB0A94B2EDEE}"/>
              </a:ext>
            </a:extLst>
          </p:cNvPr>
          <p:cNvSpPr>
            <a:spLocks noGrp="1"/>
          </p:cNvSpPr>
          <p:nvPr>
            <p:ph type="title"/>
          </p:nvPr>
        </p:nvSpPr>
        <p:spPr>
          <a:xfrm>
            <a:off x="841248" y="548640"/>
            <a:ext cx="3600860" cy="5431536"/>
          </a:xfrm>
        </p:spPr>
        <p:txBody>
          <a:bodyPr>
            <a:normAutofit/>
          </a:bodyPr>
          <a:lstStyle/>
          <a:p>
            <a:r>
              <a:rPr lang="en-ZA" sz="7200" b="1" dirty="0">
                <a:solidFill>
                  <a:schemeClr val="accent2"/>
                </a:solidFill>
              </a:rPr>
              <a:t>Veuve Clicquot</a:t>
            </a:r>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7D5F9F-0E6A-9146-099A-BBE2A5B3B88A}"/>
              </a:ext>
            </a:extLst>
          </p:cNvPr>
          <p:cNvSpPr>
            <a:spLocks noGrp="1"/>
          </p:cNvSpPr>
          <p:nvPr>
            <p:ph idx="1"/>
          </p:nvPr>
        </p:nvSpPr>
        <p:spPr>
          <a:xfrm>
            <a:off x="5126418" y="552091"/>
            <a:ext cx="6224335" cy="5431536"/>
          </a:xfrm>
        </p:spPr>
        <p:txBody>
          <a:bodyPr anchor="ctr">
            <a:normAutofit/>
          </a:bodyPr>
          <a:lstStyle/>
          <a:p>
            <a:r>
              <a:rPr lang="en-ZA" sz="3200" dirty="0"/>
              <a:t>Her name was Barbe-Nicole Clicquot </a:t>
            </a:r>
            <a:r>
              <a:rPr lang="en-ZA" sz="3200" dirty="0" err="1"/>
              <a:t>Ponsardin</a:t>
            </a:r>
            <a:r>
              <a:rPr lang="en-ZA" sz="3200" dirty="0"/>
              <a:t>.</a:t>
            </a:r>
          </a:p>
          <a:p>
            <a:r>
              <a:rPr lang="en-ZA" sz="3200" dirty="0"/>
              <a:t>Just 27 years old.</a:t>
            </a:r>
          </a:p>
          <a:p>
            <a:r>
              <a:rPr lang="en-ZA" sz="3200" dirty="0"/>
              <a:t>Recently widowed.</a:t>
            </a:r>
          </a:p>
          <a:p>
            <a:r>
              <a:rPr lang="en-ZA" sz="3200" dirty="0"/>
              <a:t>Society expected her to mourn, remarry, and fade quietly into the background.</a:t>
            </a:r>
          </a:p>
          <a:p>
            <a:endParaRPr lang="en-ZA" sz="3200" dirty="0"/>
          </a:p>
          <a:p>
            <a:pPr marL="0" indent="0" algn="r">
              <a:buNone/>
            </a:pPr>
            <a:r>
              <a:rPr lang="en-ZA" sz="3200" dirty="0"/>
              <a:t>She had other plans…</a:t>
            </a:r>
          </a:p>
        </p:txBody>
      </p:sp>
    </p:spTree>
    <p:extLst>
      <p:ext uri="{BB962C8B-B14F-4D97-AF65-F5344CB8AC3E}">
        <p14:creationId xmlns:p14="http://schemas.microsoft.com/office/powerpoint/2010/main" val="363147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2AFC31-93A3-3292-76D9-ACB9EEE14C87}"/>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36342D-331F-BF5D-03EA-2347CF195925}"/>
              </a:ext>
            </a:extLst>
          </p:cNvPr>
          <p:cNvSpPr>
            <a:spLocks noGrp="1"/>
          </p:cNvSpPr>
          <p:nvPr>
            <p:ph type="title"/>
          </p:nvPr>
        </p:nvSpPr>
        <p:spPr>
          <a:xfrm>
            <a:off x="4654296" y="329184"/>
            <a:ext cx="6894576" cy="1783080"/>
          </a:xfrm>
        </p:spPr>
        <p:txBody>
          <a:bodyPr anchor="b">
            <a:normAutofit/>
          </a:bodyPr>
          <a:lstStyle/>
          <a:p>
            <a:r>
              <a:rPr lang="en-ZA" sz="5400" dirty="0"/>
              <a:t>The Widow Clicquot (Veuve Clicquot)</a:t>
            </a:r>
          </a:p>
        </p:txBody>
      </p:sp>
      <p:pic>
        <p:nvPicPr>
          <p:cNvPr id="7" name="Picture 6" descr="A person in a black dress&#10;&#10;AI-generated content may be incorrect.">
            <a:extLst>
              <a:ext uri="{FF2B5EF4-FFF2-40B4-BE49-F238E27FC236}">
                <a16:creationId xmlns:a16="http://schemas.microsoft.com/office/drawing/2014/main" id="{4877A003-EB3A-4EC8-2A5C-F73219DD2BE2}"/>
              </a:ext>
            </a:extLst>
          </p:cNvPr>
          <p:cNvPicPr>
            <a:picLocks noChangeAspect="1"/>
          </p:cNvPicPr>
          <p:nvPr/>
        </p:nvPicPr>
        <p:blipFill>
          <a:blip r:embed="rId2">
            <a:extLst>
              <a:ext uri="{28A0092B-C50C-407E-A947-70E740481C1C}">
                <a14:useLocalDpi xmlns:a14="http://schemas.microsoft.com/office/drawing/2010/main" val="0"/>
              </a:ext>
            </a:extLst>
          </a:blip>
          <a:srcRect l="11473"/>
          <a:stretch>
            <a:fillRect/>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6D3C53-0711-FA43-18B9-3C2CD80337F7}"/>
              </a:ext>
            </a:extLst>
          </p:cNvPr>
          <p:cNvSpPr>
            <a:spLocks noGrp="1"/>
          </p:cNvSpPr>
          <p:nvPr>
            <p:ph idx="1"/>
          </p:nvPr>
        </p:nvSpPr>
        <p:spPr>
          <a:xfrm>
            <a:off x="4654296" y="3005922"/>
            <a:ext cx="7232904" cy="3522894"/>
          </a:xfrm>
        </p:spPr>
        <p:txBody>
          <a:bodyPr>
            <a:normAutofit/>
          </a:bodyPr>
          <a:lstStyle/>
          <a:p>
            <a:pPr marL="0" indent="0">
              <a:buNone/>
            </a:pPr>
            <a:r>
              <a:rPr lang="en-ZA" sz="4800" dirty="0"/>
              <a:t>“In a world where </a:t>
            </a:r>
            <a:r>
              <a:rPr lang="en-ZA" sz="4800" b="1" dirty="0"/>
              <a:t>women</a:t>
            </a:r>
            <a:r>
              <a:rPr lang="en-ZA" sz="4800" dirty="0"/>
              <a:t> had no seat at the table… one </a:t>
            </a:r>
            <a:r>
              <a:rPr lang="en-ZA" sz="4800" b="1" dirty="0"/>
              <a:t>woman</a:t>
            </a:r>
            <a:r>
              <a:rPr lang="en-ZA" sz="4800" dirty="0"/>
              <a:t> dared to take the whole table, and pour champagne over it.”</a:t>
            </a:r>
          </a:p>
        </p:txBody>
      </p:sp>
    </p:spTree>
    <p:extLst>
      <p:ext uri="{BB962C8B-B14F-4D97-AF65-F5344CB8AC3E}">
        <p14:creationId xmlns:p14="http://schemas.microsoft.com/office/powerpoint/2010/main" val="2753240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446F3D-26D8-3B73-0D18-2881A00E61E4}"/>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E2E1A7-0677-ED69-871C-9AC6D6941804}"/>
              </a:ext>
            </a:extLst>
          </p:cNvPr>
          <p:cNvSpPr>
            <a:spLocks noGrp="1"/>
          </p:cNvSpPr>
          <p:nvPr>
            <p:ph type="title"/>
          </p:nvPr>
        </p:nvSpPr>
        <p:spPr>
          <a:xfrm>
            <a:off x="1171074" y="1396686"/>
            <a:ext cx="3240506" cy="4064628"/>
          </a:xfrm>
        </p:spPr>
        <p:txBody>
          <a:bodyPr>
            <a:normAutofit/>
          </a:bodyPr>
          <a:lstStyle/>
          <a:p>
            <a:r>
              <a:rPr lang="en-ZA" sz="6600" b="1" dirty="0">
                <a:solidFill>
                  <a:srgbClr val="FFFFFF"/>
                </a:solidFill>
              </a:rPr>
              <a:t>Veuve Clicquot</a:t>
            </a:r>
          </a:p>
        </p:txBody>
      </p:sp>
      <p:sp>
        <p:nvSpPr>
          <p:cNvPr id="31" name="Arc 3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71E0230-24F3-3312-7CA6-DFB24269BE75}"/>
              </a:ext>
            </a:extLst>
          </p:cNvPr>
          <p:cNvSpPr>
            <a:spLocks noGrp="1"/>
          </p:cNvSpPr>
          <p:nvPr>
            <p:ph idx="1"/>
          </p:nvPr>
        </p:nvSpPr>
        <p:spPr>
          <a:xfrm>
            <a:off x="5370153" y="1278383"/>
            <a:ext cx="5831247" cy="5093842"/>
          </a:xfrm>
        </p:spPr>
        <p:txBody>
          <a:bodyPr>
            <a:normAutofit/>
          </a:bodyPr>
          <a:lstStyle/>
          <a:p>
            <a:pPr marL="0" indent="0">
              <a:buNone/>
            </a:pPr>
            <a:r>
              <a:rPr lang="en-ZA" sz="4000" dirty="0"/>
              <a:t>Despite the conventions of the time, which discouraged </a:t>
            </a:r>
            <a:r>
              <a:rPr lang="en-ZA" sz="4000" b="1" dirty="0"/>
              <a:t>women</a:t>
            </a:r>
            <a:r>
              <a:rPr lang="en-ZA" sz="4000" dirty="0"/>
              <a:t> from running businesses, Barbe-Nicole took over the company, becoming one of the first </a:t>
            </a:r>
            <a:r>
              <a:rPr lang="en-ZA" sz="4000" b="1" dirty="0"/>
              <a:t>female</a:t>
            </a:r>
            <a:r>
              <a:rPr lang="en-ZA" sz="4000" dirty="0"/>
              <a:t> entrepreneurs of the modern era.</a:t>
            </a:r>
          </a:p>
        </p:txBody>
      </p:sp>
    </p:spTree>
    <p:extLst>
      <p:ext uri="{BB962C8B-B14F-4D97-AF65-F5344CB8AC3E}">
        <p14:creationId xmlns:p14="http://schemas.microsoft.com/office/powerpoint/2010/main" val="320084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3D1EC-5AC4-F670-83A9-8FBC7B1D9F3A}"/>
              </a:ext>
            </a:extLst>
          </p:cNvPr>
          <p:cNvSpPr>
            <a:spLocks noGrp="1"/>
          </p:cNvSpPr>
          <p:nvPr>
            <p:ph type="title"/>
          </p:nvPr>
        </p:nvSpPr>
        <p:spPr>
          <a:xfrm>
            <a:off x="4654296" y="329184"/>
            <a:ext cx="6894576" cy="1783080"/>
          </a:xfrm>
        </p:spPr>
        <p:txBody>
          <a:bodyPr anchor="b">
            <a:normAutofit/>
          </a:bodyPr>
          <a:lstStyle/>
          <a:p>
            <a:r>
              <a:rPr lang="en-ZA" sz="5400" dirty="0"/>
              <a:t>The Rise</a:t>
            </a:r>
          </a:p>
        </p:txBody>
      </p:sp>
      <p:pic>
        <p:nvPicPr>
          <p:cNvPr id="4" name="Picture 3" descr="A person holding a bottle&#10;&#10;AI-generated content may be incorrect.">
            <a:extLst>
              <a:ext uri="{FF2B5EF4-FFF2-40B4-BE49-F238E27FC236}">
                <a16:creationId xmlns:a16="http://schemas.microsoft.com/office/drawing/2014/main" id="{92F688C3-E79E-81F5-0540-7375A2996E0C}"/>
              </a:ext>
            </a:extLst>
          </p:cNvPr>
          <p:cNvPicPr>
            <a:picLocks noChangeAspect="1"/>
          </p:cNvPicPr>
          <p:nvPr/>
        </p:nvPicPr>
        <p:blipFill>
          <a:blip r:embed="rId2"/>
          <a:srcRect l="7609" r="3864"/>
          <a:stretch>
            <a:fillRect/>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8"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73FD05-95F4-B325-316A-B0CA5146A18D}"/>
              </a:ext>
            </a:extLst>
          </p:cNvPr>
          <p:cNvSpPr>
            <a:spLocks noGrp="1"/>
          </p:cNvSpPr>
          <p:nvPr>
            <p:ph idx="1"/>
          </p:nvPr>
        </p:nvSpPr>
        <p:spPr>
          <a:xfrm>
            <a:off x="4589156" y="2697480"/>
            <a:ext cx="7185279" cy="3903726"/>
          </a:xfrm>
        </p:spPr>
        <p:txBody>
          <a:bodyPr>
            <a:normAutofit/>
          </a:bodyPr>
          <a:lstStyle/>
          <a:p>
            <a:r>
              <a:rPr lang="en-ZA" sz="2400" dirty="0"/>
              <a:t>Armed with grit and guided by instinct, she took over the family champagne business, something unheard of for a </a:t>
            </a:r>
            <a:r>
              <a:rPr lang="en-ZA" sz="2400" b="1" dirty="0"/>
              <a:t>woman</a:t>
            </a:r>
            <a:r>
              <a:rPr lang="en-ZA" sz="2400" dirty="0"/>
              <a:t> in Napoleon’s France.</a:t>
            </a:r>
          </a:p>
          <a:p>
            <a:r>
              <a:rPr lang="en-ZA" sz="2400" dirty="0"/>
              <a:t>But she was not content with making ordinary wine.</a:t>
            </a:r>
          </a:p>
          <a:p>
            <a:r>
              <a:rPr lang="en-ZA" sz="2400" b="1" dirty="0"/>
              <a:t>She wanted clarity, quality, and elegance in every bottle.</a:t>
            </a:r>
          </a:p>
          <a:p>
            <a:r>
              <a:rPr lang="en-ZA" sz="2400" dirty="0"/>
              <a:t>She invents the </a:t>
            </a:r>
            <a:r>
              <a:rPr lang="en-ZA" sz="2400" b="1" i="1" dirty="0"/>
              <a:t>riddling rack</a:t>
            </a:r>
            <a:r>
              <a:rPr lang="en-ZA" sz="2400" dirty="0"/>
              <a:t>, turning bottles upside down, gently rotating them, so the sediment slides into the neck. Her wine? Suddenly crystal clear, like sunlight in a flute.</a:t>
            </a:r>
          </a:p>
        </p:txBody>
      </p:sp>
    </p:spTree>
    <p:extLst>
      <p:ext uri="{BB962C8B-B14F-4D97-AF65-F5344CB8AC3E}">
        <p14:creationId xmlns:p14="http://schemas.microsoft.com/office/powerpoint/2010/main" val="4206193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554</TotalTime>
  <Words>1401</Words>
  <Application>Microsoft Office PowerPoint</Application>
  <PresentationFormat>Widescreen</PresentationFormat>
  <Paragraphs>92</Paragraphs>
  <Slides>28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Meiryo</vt:lpstr>
      <vt:lpstr>Aptos</vt:lpstr>
      <vt:lpstr>Aptos Display</vt:lpstr>
      <vt:lpstr>Arial</vt:lpstr>
      <vt:lpstr>Calibri</vt:lpstr>
      <vt:lpstr>Raleway</vt:lpstr>
      <vt:lpstr>Office Theme</vt:lpstr>
      <vt:lpstr>Let your legacy live on  </vt:lpstr>
      <vt:lpstr>Mathys Briers-Louw</vt:lpstr>
      <vt:lpstr>PowerPoint Presentation</vt:lpstr>
      <vt:lpstr>The story of Veuve Clicquot  is one of resilience,  innovation and transformation  in the world of champagne.</vt:lpstr>
      <vt:lpstr>The Origin  (Veuve Clicquot)</vt:lpstr>
      <vt:lpstr>Veuve Clicquot</vt:lpstr>
      <vt:lpstr>The Widow Clicquot (Veuve Clicquot)</vt:lpstr>
      <vt:lpstr>Veuve Clicquot</vt:lpstr>
      <vt:lpstr>The Rise</vt:lpstr>
      <vt:lpstr>The Rise</vt:lpstr>
      <vt:lpstr>The Legend</vt:lpstr>
      <vt:lpstr>Today</vt:lpstr>
      <vt:lpstr>The Story of Madame Bollinger:</vt:lpstr>
      <vt:lpstr>1652</vt:lpstr>
      <vt:lpstr>It is the year 1693…  41 years after Jan v Riebeeck arrived in the Cape</vt:lpstr>
      <vt:lpstr>PowerPoint Presentation</vt:lpstr>
      <vt:lpstr>History</vt:lpstr>
      <vt:lpstr>History</vt:lpstr>
      <vt:lpstr>Women's Envied Inheritance Rights</vt:lpstr>
      <vt:lpstr>Eenzaamheid Today</vt:lpstr>
      <vt:lpstr>Eenzaamheid Farm is more than 330 years old</vt:lpstr>
      <vt:lpstr>PowerPoint Presentation</vt:lpstr>
      <vt:lpstr>The farmhouse on Eenzaamheid is indeed one of the oldest “pioniershuisies” (pioneer dwellings) in SA.   The farm itself was named and granted in 1693, but evidence suggests the original farmstead was constructed even earlier, before the official grant, placing its origins around 1690. This makes it contemporaneous with the earliest European settlement period in the Western Cape.  Established in 1972, the JN Briers-Louw Nature Reserve, situated on the farm, is under the stewardship of CapeNature and provides a valuable respite for the little tortoise that is under so much pressure due to loss of habitat and predation.  “Another treat, as we drove from the gates of the reserve, was when fallow deer were pointed out that quickly dispersed as our vehicle approached.” </vt:lpstr>
      <vt:lpstr>Corporate Social Responsibility</vt:lpstr>
      <vt:lpstr>PowerPoint Presentation</vt:lpstr>
      <vt:lpstr>PowerPoint Presentation</vt:lpstr>
      <vt:lpstr>Generations of commitment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Mathys Briers-Louw</dc:creator>
  <cp:lastModifiedBy>Anne Klein</cp:lastModifiedBy>
  <cp:revision>2</cp:revision>
  <dcterms:created xsi:type="dcterms:W3CDTF">2025-05-18T11:08:39Z</dcterms:created>
  <dcterms:modified xsi:type="dcterms:W3CDTF">2025-06-10T11:55:12Z</dcterms:modified>
</cp:coreProperties>
</file>